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5" r:id="rId4"/>
    <p:sldId id="268" r:id="rId5"/>
    <p:sldId id="272" r:id="rId6"/>
    <p:sldId id="306" r:id="rId7"/>
    <p:sldId id="274" r:id="rId8"/>
    <p:sldId id="318" r:id="rId9"/>
    <p:sldId id="279" r:id="rId10"/>
    <p:sldId id="305" r:id="rId11"/>
    <p:sldId id="317" r:id="rId12"/>
    <p:sldId id="283" r:id="rId13"/>
    <p:sldId id="289" r:id="rId14"/>
    <p:sldId id="290" r:id="rId15"/>
    <p:sldId id="291" r:id="rId16"/>
    <p:sldId id="309" r:id="rId17"/>
    <p:sldId id="310" r:id="rId18"/>
    <p:sldId id="293" r:id="rId19"/>
    <p:sldId id="295" r:id="rId20"/>
    <p:sldId id="307" r:id="rId21"/>
    <p:sldId id="313" r:id="rId2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24F8-E415-4145-BEDE-504F3BB08D23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0450-07BC-48CF-8622-7D823A7C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86638-2754-4206-A18C-796D2871FDF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32B5-6B2B-4E5B-8BE9-579A39FE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EA99A5-D5D6-4011-BF1A-602925BE438D}" type="slidenum">
              <a:rPr lang="en-US"/>
              <a:pPr/>
              <a:t>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Times New Roman" panose="02020603050405020304" pitchFamily="18" charset="0"/>
              </a:rPr>
              <a:t>Electrochemical sensors are designed to measure a cool, relatively dry, flow and pressure controlled sample of gas. The electrochemical sensor combines several small electrodes, specifically positioned in an acidic hydrous solution, all sealed in a small, round housing, with tiny gold pins protruding from the bottom side. On the topside, a small round filter material covers a tiny capillary. It is through this capillary which the specific gas to be measured passes and enters the acid solution. At this point a chemical reaction takes place, generating a small electrical current. The internal electrodes, connected to the gold pins mentioned above, transmit this signal to the analyzer electronics. The analyzer then displays a value of the gas proportional to the signal generated.</a:t>
            </a:r>
          </a:p>
        </p:txBody>
      </p:sp>
    </p:spTree>
    <p:extLst>
      <p:ext uri="{BB962C8B-B14F-4D97-AF65-F5344CB8AC3E}">
        <p14:creationId xmlns:p14="http://schemas.microsoft.com/office/powerpoint/2010/main" val="357389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8ECED-7C96-4047-991A-37E1DDA42D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7DC4C-CC6C-4323-957C-66ADE2C7E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6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201D6-00AD-4B60-B7A1-1DEDADCF8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Ecom</a:t>
            </a:r>
            <a:r>
              <a:rPr lang="en-US" sz="7200" dirty="0" smtClean="0"/>
              <a:t> America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8" y="191932"/>
            <a:ext cx="8534400" cy="1507067"/>
          </a:xfrm>
        </p:spPr>
        <p:txBody>
          <a:bodyPr/>
          <a:lstStyle/>
          <a:p>
            <a:r>
              <a:rPr lang="en-US" dirty="0" smtClean="0"/>
              <a:t>1-minute auto zero</a:t>
            </a:r>
            <a:endParaRPr lang="en-US" sz="2800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02168" y="1393460"/>
            <a:ext cx="6063026" cy="442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The 1-minute auto zero sequence does the following: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-Calibrates O2 sensor at 20.9%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-Sets zero points for all other sensors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-Sets temperature compensation 				curves for current temperature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-Checks mV reading of all sensors 			i.e. “function test”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</a:rPr>
              <a:t>Note: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If the ambient temperature drifts more than 10°F, it is recommended to restart the analyzer to set accurate temperature compensation.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C:\Users\Jack Varner\Downloads\photo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2" t="21973" r="8075" b="24882"/>
          <a:stretch/>
        </p:blipFill>
        <p:spPr bwMode="auto">
          <a:xfrm>
            <a:off x="6117465" y="1944710"/>
            <a:ext cx="5679583" cy="36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7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9" y="1378047"/>
            <a:ext cx="6127418" cy="493260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After the 1-minute auto-zero sequence, you will enter Combustion Measurement mode.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There are 3 display screens: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Press up/down to toggle between 3 display screens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1: Zoom display 1(4 lines – large font size)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Zoom display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2 (4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lines – large font size)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3: Full display (8 lines)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There are 4 icons at the bottom of the display: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F1:  Edit display lines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F2: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CO purge pump on/off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F3:  Show battery life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F4:  Show memory file (shuts off pump)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2168" y="1919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Combustion meas.</a:t>
            </a:r>
            <a:endParaRPr lang="en-US" sz="2800" dirty="0"/>
          </a:p>
        </p:txBody>
      </p:sp>
      <p:pic>
        <p:nvPicPr>
          <p:cNvPr id="2050" name="Picture 2" descr="C:\Users\Jack Varner\Downloads\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6491" r="22407" b="10926"/>
          <a:stretch/>
        </p:blipFill>
        <p:spPr bwMode="auto">
          <a:xfrm rot="5400000">
            <a:off x="6402942" y="822103"/>
            <a:ext cx="5688173" cy="54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0383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CO purge pump 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746029" y="1292473"/>
            <a:ext cx="6026289" cy="529045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</a:rPr>
              <a:t>An automatic CO purge pump introduces fresh air into the CO sensor when CO concentrations exceed pre-set limits of the </a:t>
            </a:r>
            <a:r>
              <a:rPr lang="en-US" sz="2400" dirty="0" smtClean="0">
                <a:solidFill>
                  <a:schemeClr val="tx1"/>
                </a:solidFill>
              </a:rPr>
              <a:t>sensor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(usually 4000ppm).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This protects the CO sensor from over-range damage.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The analyzer will monitor the CO level and turn the pump off when levels drop below the maximum range of the sensors.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2318" y="3937702"/>
            <a:ext cx="5210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Pressing F2 </a:t>
            </a:r>
            <a:r>
              <a:rPr lang="en-US" dirty="0"/>
              <a:t>while in </a:t>
            </a:r>
            <a:r>
              <a:rPr lang="en-US" dirty="0" smtClean="0"/>
              <a:t>Combust. Meas. mode </a:t>
            </a:r>
            <a:r>
              <a:rPr lang="en-US" dirty="0"/>
              <a:t>activates the CO purge pump manually</a:t>
            </a:r>
            <a:r>
              <a:rPr lang="en-US" dirty="0" smtClean="0"/>
              <a:t>.   </a:t>
            </a:r>
            <a:r>
              <a:rPr lang="en-US" dirty="0"/>
              <a:t>The CO </a:t>
            </a:r>
            <a:r>
              <a:rPr lang="en-US" dirty="0" smtClean="0"/>
              <a:t>will dash </a:t>
            </a:r>
            <a:r>
              <a:rPr lang="en-US" dirty="0"/>
              <a:t>out on the </a:t>
            </a:r>
            <a:r>
              <a:rPr lang="en-US" dirty="0" smtClean="0"/>
              <a:t>screen. Press F2 again to turn off the purge pump.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Jack Varner\Downloads\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4" t="18624" r="22407" b="20710"/>
          <a:stretch/>
        </p:blipFill>
        <p:spPr bwMode="auto">
          <a:xfrm rot="5400000">
            <a:off x="8360533" y="914400"/>
            <a:ext cx="1360871" cy="39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629665" y="3310084"/>
            <a:ext cx="1" cy="627618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321972"/>
            <a:ext cx="4066802" cy="123219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Adjustments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1820" y="1795194"/>
            <a:ext cx="5743977" cy="461848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chemeClr val="tx1"/>
                </a:solidFill>
              </a:rPr>
              <a:t>	Adjustments </a:t>
            </a:r>
            <a:r>
              <a:rPr lang="en-US" sz="2400" dirty="0">
                <a:solidFill>
                  <a:schemeClr val="tx1"/>
                </a:solidFill>
              </a:rPr>
              <a:t>allows the user to make changes to calculated and measured values, such as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Units (ppm, mg/m3)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O2 </a:t>
            </a:r>
            <a:r>
              <a:rPr lang="en-US" sz="2400" dirty="0">
                <a:solidFill>
                  <a:schemeClr val="tx1"/>
                </a:solidFill>
              </a:rPr>
              <a:t>Correction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Time </a:t>
            </a:r>
            <a:r>
              <a:rPr lang="en-US" sz="2400" dirty="0">
                <a:solidFill>
                  <a:schemeClr val="tx1"/>
                </a:solidFill>
              </a:rPr>
              <a:t>/ Date Set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Baud rates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Key beep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Jack Varner\Downloads\photo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2930" r="35933" b="14233"/>
          <a:stretch/>
        </p:blipFill>
        <p:spPr bwMode="auto">
          <a:xfrm rot="5400000">
            <a:off x="7215391" y="1043195"/>
            <a:ext cx="3303429" cy="51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65183" y="2949262"/>
            <a:ext cx="1790163" cy="1326524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9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Units of Measure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81800" y="965915"/>
            <a:ext cx="3765997" cy="545420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Units of measure can be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selected for 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PPM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PPM – O2 Corrected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Mg/m3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Mg/m3 – O2 corrected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(undiluted = O2 corrected)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Jack Varner\Downloads\photo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6094" r="48228" b="12665"/>
          <a:stretch/>
        </p:blipFill>
        <p:spPr bwMode="auto">
          <a:xfrm rot="5400000">
            <a:off x="1912512" y="843570"/>
            <a:ext cx="2189406" cy="38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ack Varner\Downloads\photo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6227" r="47510" b="10337"/>
          <a:stretch/>
        </p:blipFill>
        <p:spPr bwMode="auto">
          <a:xfrm rot="5400000">
            <a:off x="1867723" y="3271526"/>
            <a:ext cx="2278983" cy="40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4905" y="2562225"/>
            <a:ext cx="11347451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General Care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5307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6602" y="1223202"/>
            <a:ext cx="8696040" cy="4422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CN has 3 filters which should be periodically changed: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Particulate filter (top of water trap)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In-line smoke filter (tubing leading out of water trap)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Condensate filter (inside water trap bowl)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583" t="26226" r="74039" b="60376"/>
          <a:stretch/>
        </p:blipFill>
        <p:spPr bwMode="auto">
          <a:xfrm>
            <a:off x="6452317" y="2769651"/>
            <a:ext cx="1231072" cy="664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13943" t="42760" r="74359" b="45268"/>
          <a:stretch/>
        </p:blipFill>
        <p:spPr bwMode="auto">
          <a:xfrm>
            <a:off x="8262938" y="3708533"/>
            <a:ext cx="1047414" cy="679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41604" r="65356" b="50469"/>
          <a:stretch/>
        </p:blipFill>
        <p:spPr bwMode="auto">
          <a:xfrm>
            <a:off x="7067853" y="4726547"/>
            <a:ext cx="1133342" cy="5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6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1560" y="868234"/>
            <a:ext cx="4207706" cy="4422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In-line smoke filter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Particulate filter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Expandable condensate filter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7" t="20245" r="23585" b="21622"/>
          <a:stretch/>
        </p:blipFill>
        <p:spPr bwMode="auto">
          <a:xfrm>
            <a:off x="1451626" y="1517790"/>
            <a:ext cx="3052293" cy="458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846231" y="2305318"/>
            <a:ext cx="3953814" cy="774304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1685" y="3079622"/>
            <a:ext cx="4201080" cy="93858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1380" y="4018208"/>
            <a:ext cx="4381385" cy="1043189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1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Filters – </a:t>
            </a:r>
            <a:r>
              <a:rPr lang="en-US" sz="2400" dirty="0" smtClean="0">
                <a:effectLst/>
              </a:rPr>
              <a:t>particulate filter &amp; in-line smoke filter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Particulate filter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First line of defense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Filters out particulates and NH3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when it turns dark gray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In-line smoke filter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Second line of defense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Filters out </a:t>
            </a:r>
            <a:r>
              <a:rPr lang="en-US" dirty="0" err="1" smtClean="0">
                <a:solidFill>
                  <a:schemeClr val="tx1"/>
                </a:solidFill>
              </a:rPr>
              <a:t>microparticulates</a:t>
            </a:r>
            <a:r>
              <a:rPr lang="en-US" dirty="0" smtClean="0">
                <a:solidFill>
                  <a:schemeClr val="tx1"/>
                </a:solidFill>
              </a:rPr>
              <a:t> &amp; smoke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when it turns dark gray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6569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2" y="121394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Storing the analyzer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92550" y="2102476"/>
            <a:ext cx="8534400" cy="449150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Keep </a:t>
            </a:r>
            <a:r>
              <a:rPr lang="en-US" sz="2800" dirty="0">
                <a:solidFill>
                  <a:schemeClr val="tx1"/>
                </a:solidFill>
              </a:rPr>
              <a:t>the battery fully charged and operate </a:t>
            </a:r>
            <a:r>
              <a:rPr lang="en-US" sz="2800" dirty="0" smtClean="0">
                <a:solidFill>
                  <a:schemeClr val="tx1"/>
                </a:solidFill>
              </a:rPr>
              <a:t>the analyzer </a:t>
            </a:r>
            <a:r>
              <a:rPr lang="en-US" sz="2800" dirty="0">
                <a:solidFill>
                  <a:schemeClr val="tx1"/>
                </a:solidFill>
              </a:rPr>
              <a:t>on AC main voltage when possible.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Fully </a:t>
            </a:r>
            <a:r>
              <a:rPr lang="en-US" sz="2800" dirty="0">
                <a:solidFill>
                  <a:schemeClr val="tx1"/>
                </a:solidFill>
              </a:rPr>
              <a:t>charge the battery prior to storage or </a:t>
            </a:r>
            <a:r>
              <a:rPr lang="en-US" sz="2800" dirty="0" smtClean="0">
                <a:solidFill>
                  <a:schemeClr val="tx1"/>
                </a:solidFill>
              </a:rPr>
              <a:t>leave connected </a:t>
            </a:r>
            <a:r>
              <a:rPr lang="en-US" sz="2800" dirty="0">
                <a:solidFill>
                  <a:schemeClr val="tx1"/>
                </a:solidFill>
              </a:rPr>
              <a:t>to main power if possible. Full </a:t>
            </a:r>
            <a:r>
              <a:rPr lang="en-US" sz="2800" dirty="0" smtClean="0">
                <a:solidFill>
                  <a:schemeClr val="tx1"/>
                </a:solidFill>
              </a:rPr>
              <a:t>charge takes </a:t>
            </a:r>
            <a:r>
              <a:rPr lang="en-US" sz="2800" dirty="0">
                <a:solidFill>
                  <a:schemeClr val="tx1"/>
                </a:solidFill>
              </a:rPr>
              <a:t>8-10 hours. 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Store </a:t>
            </a:r>
            <a:r>
              <a:rPr lang="en-US" sz="2800" dirty="0">
                <a:solidFill>
                  <a:schemeClr val="tx1"/>
                </a:solidFill>
              </a:rPr>
              <a:t>the analyzer </a:t>
            </a:r>
            <a:r>
              <a:rPr lang="en-US" sz="2800" dirty="0" smtClean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chemeClr val="tx1"/>
                </a:solidFill>
              </a:rPr>
              <a:t>a cool, </a:t>
            </a:r>
            <a:r>
              <a:rPr lang="en-US" sz="2800" dirty="0" smtClean="0">
                <a:solidFill>
                  <a:schemeClr val="tx1"/>
                </a:solidFill>
              </a:rPr>
              <a:t>dry place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while plugged into AC power. If it is not possible to keep the analyzer plugged in while stored, make sure to charge it overnight at least once/month.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4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273319"/>
            <a:ext cx="6198494" cy="12215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ECOM CN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84" b="100000" l="57625" r="96000">
                        <a14:foregroundMark x1="66750" y1="91395" x2="88250" y2="91977"/>
                        <a14:foregroundMark x1="67563" y1="87209" x2="86813" y2="87209"/>
                        <a14:foregroundMark x1="66938" y1="94651" x2="87625" y2="94070"/>
                        <a14:foregroundMark x1="66625" y1="96744" x2="87500" y2="95930"/>
                        <a14:foregroundMark x1="87500" y1="97093" x2="66750" y2="97326"/>
                      </a14:backgroundRemoval>
                    </a14:imgEffect>
                  </a14:imgLayer>
                </a14:imgProps>
              </a:ext>
            </a:extLst>
          </a:blip>
          <a:srcRect l="57120" t="27164" r="3051"/>
          <a:stretch/>
        </p:blipFill>
        <p:spPr bwMode="auto">
          <a:xfrm>
            <a:off x="72736" y="1539774"/>
            <a:ext cx="3941618" cy="3932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N_no bak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" b="96012" l="571" r="98571">
                        <a14:foregroundMark x1="22571" y1="34049" x2="19143" y2="35890"/>
                        <a14:foregroundMark x1="28571" y1="32822" x2="60857" y2="33436"/>
                        <a14:foregroundMark x1="14286" y1="33129" x2="11714" y2="33436"/>
                        <a14:foregroundMark x1="25714" y1="85276" x2="46000" y2="91104"/>
                        <a14:foregroundMark x1="63143" y1="85890" x2="70286" y2="66564"/>
                        <a14:foregroundMark x1="65143" y1="84356" x2="72857" y2="67485"/>
                        <a14:foregroundMark x1="72571" y1="61350" x2="75143" y2="54601"/>
                        <a14:foregroundMark x1="24000" y1="46012" x2="20286" y2="48160"/>
                        <a14:foregroundMark x1="25429" y1="45092" x2="40571" y2="42945"/>
                        <a14:foregroundMark x1="41429" y1="45399" x2="51429" y2="53988"/>
                        <a14:foregroundMark x1="62571" y1="80675" x2="67714" y2="68712"/>
                        <a14:foregroundMark x1="66000" y1="83742" x2="72000" y2="71472"/>
                        <a14:foregroundMark x1="64000" y1="77914" x2="66857" y2="79448"/>
                        <a14:backgroundMark x1="88286" y1="18712" x2="84857" y2="32209"/>
                        <a14:backgroundMark x1="71714" y1="9202" x2="86857" y2="9202"/>
                        <a14:backgroundMark x1="96000" y1="39264" x2="84857" y2="49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0" y="-83128"/>
            <a:ext cx="3550920" cy="35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0" b="90349" l="5000" r="38875">
                        <a14:foregroundMark x1="18625" y1="44767" x2="23938" y2="44186"/>
                        <a14:foregroundMark x1="8188" y1="49302" x2="34688" y2="49884"/>
                        <a14:foregroundMark x1="7563" y1="51395" x2="6438" y2="56395"/>
                        <a14:foregroundMark x1="8000" y1="57674" x2="36438" y2="57674"/>
                        <a14:foregroundMark x1="36438" y1="56744" x2="34500" y2="48953"/>
                        <a14:foregroundMark x1="34188" y1="52209" x2="10125" y2="51628"/>
                        <a14:foregroundMark x1="17500" y1="52791" x2="25500" y2="52558"/>
                        <a14:foregroundMark x1="9938" y1="86279" x2="31438" y2="85698"/>
                        <a14:foregroundMark x1="23125" y1="85698" x2="9500" y2="85116"/>
                        <a14:foregroundMark x1="20063" y1="78256" x2="20063" y2="78256"/>
                        <a14:foregroundMark x1="33875" y1="47791" x2="8688" y2="48372"/>
                        <a14:backgroundMark x1="23438" y1="47209" x2="19125" y2="46860"/>
                      </a14:backgroundRemoval>
                    </a14:imgEffect>
                  </a14:imgLayer>
                </a14:imgProps>
              </a:ext>
            </a:extLst>
          </a:blip>
          <a:srcRect l="4654" t="42089" r="62279" b="8935"/>
          <a:stretch/>
        </p:blipFill>
        <p:spPr bwMode="auto">
          <a:xfrm>
            <a:off x="8125691" y="3428999"/>
            <a:ext cx="3648074" cy="3423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8"/>
          <a:srcRect l="60168" t="10160" r="5943"/>
          <a:stretch/>
        </p:blipFill>
        <p:spPr bwMode="auto">
          <a:xfrm>
            <a:off x="4229100" y="2161309"/>
            <a:ext cx="3533341" cy="4230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8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178" y="378971"/>
            <a:ext cx="1004389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Basic Emission Testing Procedure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8607" y="1741715"/>
            <a:ext cx="9135622" cy="4644095"/>
          </a:xfrm>
        </p:spPr>
        <p:txBody>
          <a:bodyPr>
            <a:normAutofit fontScale="2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1. Start the analyzer in fresh air.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2. Allow analyzer to run for </a:t>
            </a:r>
            <a:r>
              <a:rPr lang="en-US" sz="8000" dirty="0" smtClean="0">
                <a:solidFill>
                  <a:schemeClr val="tx1"/>
                </a:solidFill>
              </a:rPr>
              <a:t>15-30 </a:t>
            </a:r>
            <a:r>
              <a:rPr lang="en-US" sz="8000" dirty="0">
                <a:solidFill>
                  <a:schemeClr val="tx1"/>
                </a:solidFill>
              </a:rPr>
              <a:t>minutes to reach </a:t>
            </a:r>
            <a:r>
              <a:rPr lang="en-US" sz="8000" dirty="0" smtClean="0">
                <a:solidFill>
                  <a:schemeClr val="tx1"/>
                </a:solidFill>
              </a:rPr>
              <a:t>stable 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3. Turn analyzer off and re-power. The analyzer will set </a:t>
            </a:r>
            <a:r>
              <a:rPr lang="en-US" sz="8000" dirty="0" smtClean="0">
                <a:solidFill>
                  <a:schemeClr val="tx1"/>
                </a:solidFill>
              </a:rPr>
              <a:t>accurate </a:t>
            </a:r>
            <a:r>
              <a:rPr lang="en-US" sz="8000" dirty="0">
                <a:solidFill>
                  <a:schemeClr val="tx1"/>
                </a:solidFill>
              </a:rPr>
              <a:t>zero reference points &amp; </a:t>
            </a:r>
            <a:r>
              <a:rPr lang="en-US" sz="8000" dirty="0" smtClean="0">
                <a:solidFill>
                  <a:schemeClr val="tx1"/>
                </a:solidFill>
              </a:rPr>
              <a:t>temperature compensation curves </a:t>
            </a:r>
            <a:r>
              <a:rPr lang="en-US" sz="8000" dirty="0">
                <a:solidFill>
                  <a:schemeClr val="tx1"/>
                </a:solidFill>
              </a:rPr>
              <a:t>for the current </a:t>
            </a:r>
            <a:r>
              <a:rPr lang="en-US" sz="8000" dirty="0" smtClean="0">
                <a:solidFill>
                  <a:schemeClr val="tx1"/>
                </a:solidFill>
              </a:rPr>
              <a:t>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4. Insert probe into gas stream and observe the readings on the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display.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5. Upon completion of sampling, pull sample </a:t>
            </a:r>
            <a:r>
              <a:rPr lang="en-US" sz="8000" dirty="0" smtClean="0">
                <a:solidFill>
                  <a:schemeClr val="tx1"/>
                </a:solidFill>
              </a:rPr>
              <a:t>line out </a:t>
            </a:r>
            <a:r>
              <a:rPr lang="en-US" sz="8000" dirty="0">
                <a:solidFill>
                  <a:schemeClr val="tx1"/>
                </a:solidFill>
              </a:rPr>
              <a:t>and allow analyzer </a:t>
            </a:r>
            <a:r>
              <a:rPr lang="en-US" sz="8000" dirty="0" smtClean="0">
                <a:solidFill>
                  <a:schemeClr val="tx1"/>
                </a:solidFill>
              </a:rPr>
              <a:t>to purge </a:t>
            </a:r>
            <a:r>
              <a:rPr lang="en-US" sz="8000" dirty="0">
                <a:solidFill>
                  <a:schemeClr val="tx1"/>
                </a:solidFill>
              </a:rPr>
              <a:t>with fresh air </a:t>
            </a:r>
            <a:r>
              <a:rPr lang="en-US" sz="8000" dirty="0" smtClean="0">
                <a:solidFill>
                  <a:schemeClr val="tx1"/>
                </a:solidFill>
              </a:rPr>
              <a:t>until </a:t>
            </a:r>
            <a:r>
              <a:rPr lang="en-US" sz="8000" dirty="0">
                <a:solidFill>
                  <a:schemeClr val="tx1"/>
                </a:solidFill>
              </a:rPr>
              <a:t>O2 </a:t>
            </a:r>
            <a:r>
              <a:rPr lang="en-US" sz="8000" dirty="0" smtClean="0">
                <a:solidFill>
                  <a:schemeClr val="tx1"/>
                </a:solidFill>
              </a:rPr>
              <a:t>readings are </a:t>
            </a:r>
            <a:r>
              <a:rPr lang="en-US" sz="8000" dirty="0">
                <a:solidFill>
                  <a:schemeClr val="tx1"/>
                </a:solidFill>
              </a:rPr>
              <a:t>above 20.0% and other readings are below 15 </a:t>
            </a:r>
            <a:r>
              <a:rPr lang="en-US" sz="8000" dirty="0" smtClean="0">
                <a:solidFill>
                  <a:schemeClr val="tx1"/>
                </a:solidFill>
              </a:rPr>
              <a:t>ppm before powering </a:t>
            </a:r>
            <a:r>
              <a:rPr lang="en-US" sz="8000" dirty="0">
                <a:solidFill>
                  <a:schemeClr val="tx1"/>
                </a:solidFill>
              </a:rPr>
              <a:t>off.</a:t>
            </a:r>
          </a:p>
          <a:p>
            <a:pPr marL="0" indent="-45720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-457200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271" y="501562"/>
            <a:ext cx="8534400" cy="150706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5" descr="I:\Product pics\ECOM General\Building\Front corn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54" y="1784119"/>
            <a:ext cx="4434840" cy="26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0594" y="4591655"/>
            <a:ext cx="396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1628 Oakbrook Drive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Gainesville, </a:t>
            </a:r>
            <a:r>
              <a:rPr lang="en-US" dirty="0" smtClean="0"/>
              <a:t>GA </a:t>
            </a:r>
            <a:r>
              <a:rPr lang="en-US" dirty="0"/>
              <a:t>30507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Toll Free: 877.326.6411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/>
              <a:t>Telephone: 770.532.3280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Fax: </a:t>
            </a:r>
            <a:r>
              <a:rPr lang="en-US" dirty="0"/>
              <a:t>770.532.3620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www.ecomusa.com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4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9817" y="0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</a:rPr>
              <a:t>ECOM Analyzer Features</a:t>
            </a:r>
          </a:p>
        </p:txBody>
      </p:sp>
      <p:sp>
        <p:nvSpPr>
          <p:cNvPr id="247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9817" y="1220274"/>
            <a:ext cx="7772400" cy="5410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Electrochemical Sensors</a:t>
            </a:r>
            <a:r>
              <a:rPr lang="en-US" sz="2600" dirty="0">
                <a:solidFill>
                  <a:schemeClr val="tx1"/>
                </a:solidFill>
              </a:rPr>
              <a:t> - City Technology Sensors designed specifically for emissions applications.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Internal Vacuum Pump </a:t>
            </a:r>
            <a:r>
              <a:rPr lang="en-US" sz="2600" dirty="0">
                <a:solidFill>
                  <a:schemeClr val="tx1"/>
                </a:solidFill>
              </a:rPr>
              <a:t>- Strong, High quality, pumps for fast response and industrial applications.</a:t>
            </a:r>
            <a:endParaRPr lang="en-US" sz="26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Sample Line &amp; Probe</a:t>
            </a:r>
            <a:r>
              <a:rPr lang="en-US" sz="2600" dirty="0">
                <a:solidFill>
                  <a:schemeClr val="tx1"/>
                </a:solidFill>
              </a:rPr>
              <a:t> – Teflon lined, high temperature sample lines &amp; Inconel probes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Filter for Particulates &amp; Water</a:t>
            </a:r>
            <a:r>
              <a:rPr lang="en-US" sz="2600" dirty="0">
                <a:solidFill>
                  <a:schemeClr val="tx1"/>
                </a:solidFill>
              </a:rPr>
              <a:t> – Efficient, easy to change filters to protect the analyzer &amp; sensors.</a:t>
            </a:r>
            <a:endParaRPr lang="en-US" sz="26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LCD Display</a:t>
            </a:r>
            <a:r>
              <a:rPr lang="en-US" sz="2600" dirty="0">
                <a:solidFill>
                  <a:schemeClr val="tx1"/>
                </a:solidFill>
              </a:rPr>
              <a:t> – High quality, easy to read display</a:t>
            </a:r>
            <a:endParaRPr lang="en-US" sz="2600" u="sng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Printer</a:t>
            </a:r>
            <a:r>
              <a:rPr lang="en-US" sz="2600" dirty="0">
                <a:solidFill>
                  <a:schemeClr val="tx1"/>
                </a:solidFill>
              </a:rPr>
              <a:t> – Impact printers / standard paper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600" u="sng" dirty="0">
                <a:solidFill>
                  <a:schemeClr val="tx1"/>
                </a:solidFill>
              </a:rPr>
              <a:t>DAS Software</a:t>
            </a:r>
            <a:r>
              <a:rPr lang="en-US" sz="2600" dirty="0">
                <a:solidFill>
                  <a:schemeClr val="tx1"/>
                </a:solidFill>
              </a:rPr>
              <a:t> – Designed for Compliance Testing</a:t>
            </a:r>
          </a:p>
        </p:txBody>
      </p:sp>
    </p:spTree>
    <p:extLst>
      <p:ext uri="{BB962C8B-B14F-4D97-AF65-F5344CB8AC3E}">
        <p14:creationId xmlns:p14="http://schemas.microsoft.com/office/powerpoint/2010/main" val="2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4560" y="418563"/>
            <a:ext cx="8077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Electrochemical Sensors</a:t>
            </a:r>
            <a:endParaRPr lang="en-US" sz="4800" b="1" dirty="0"/>
          </a:p>
        </p:txBody>
      </p:sp>
      <p:sp>
        <p:nvSpPr>
          <p:cNvPr id="2488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83771" y="1422400"/>
            <a:ext cx="5994400" cy="50546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small </a:t>
            </a:r>
            <a:r>
              <a:rPr lang="en-US" sz="2400" dirty="0">
                <a:solidFill>
                  <a:schemeClr val="tx1"/>
                </a:solidFill>
              </a:rPr>
              <a:t>capillary allows </a:t>
            </a:r>
            <a:r>
              <a:rPr lang="en-US" sz="2400" dirty="0" smtClean="0">
                <a:solidFill>
                  <a:schemeClr val="tx1"/>
                </a:solidFill>
              </a:rPr>
              <a:t>gas to </a:t>
            </a:r>
            <a:r>
              <a:rPr lang="en-US" sz="2400" dirty="0">
                <a:solidFill>
                  <a:schemeClr val="tx1"/>
                </a:solidFill>
              </a:rPr>
              <a:t>diffuse into the </a:t>
            </a:r>
            <a:r>
              <a:rPr lang="en-US" sz="2400" dirty="0" smtClean="0">
                <a:solidFill>
                  <a:schemeClr val="tx1"/>
                </a:solidFill>
              </a:rPr>
              <a:t>sensor at </a:t>
            </a:r>
            <a:r>
              <a:rPr lang="en-US" sz="2400" dirty="0">
                <a:solidFill>
                  <a:schemeClr val="tx1"/>
                </a:solidFill>
              </a:rPr>
              <a:t>controlled </a:t>
            </a:r>
            <a:r>
              <a:rPr lang="en-US" sz="2400" dirty="0" smtClean="0">
                <a:solidFill>
                  <a:schemeClr val="tx1"/>
                </a:solidFill>
              </a:rPr>
              <a:t>rate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 chemical </a:t>
            </a:r>
            <a:r>
              <a:rPr lang="en-US" sz="2400" dirty="0">
                <a:solidFill>
                  <a:schemeClr val="tx1"/>
                </a:solidFill>
              </a:rPr>
              <a:t>reaction </a:t>
            </a:r>
            <a:r>
              <a:rPr lang="en-US" sz="2400" dirty="0" smtClean="0">
                <a:solidFill>
                  <a:schemeClr val="tx1"/>
                </a:solidFill>
              </a:rPr>
              <a:t>occurs: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xidation or reduction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chemical reaction generates a current.</a:t>
            </a: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This current is directly proportional to the concentration of the gas.</a:t>
            </a:r>
            <a:endParaRPr lang="en-US" sz="24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2777733172"/>
              </p:ext>
            </p:extLst>
          </p:nvPr>
        </p:nvGraphicFramePr>
        <p:xfrm>
          <a:off x="6939993" y="1867437"/>
          <a:ext cx="4186237" cy="416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4" imgW="5657143" imgH="3723810" progId="MSPhotoEd.3">
                  <p:embed/>
                </p:oleObj>
              </mc:Choice>
              <mc:Fallback>
                <p:oleObj name="Photo Editor Photo" r:id="rId4" imgW="5657143" imgH="3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9993" y="1867437"/>
                        <a:ext cx="4186237" cy="4167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15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94060" y="2450206"/>
            <a:ext cx="8534400" cy="361526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b="1" u="sng" dirty="0" smtClean="0">
                <a:solidFill>
                  <a:schemeClr val="tx1"/>
                </a:solidFill>
                <a:effectLst/>
              </a:rPr>
              <a:t>Flow &amp; Pressure Control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– ECOM uses a  specially designed sensor manifold that delivers very precise flow and pressure to each sensor.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3200" dirty="0" smtClean="0">
              <a:solidFill>
                <a:schemeClr val="tx1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High flow pump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ECOM also uses high flow pumps, which delivers proper flow through the gas cooler &amp; water trap assembly, maximizing the efficiency of the moisture removal system.</a:t>
            </a:r>
          </a:p>
          <a:p>
            <a:pPr eaLnBrk="1" hangingPunct="1"/>
            <a:endParaRPr lang="en-US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847" y="231820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The Advantages of </a:t>
            </a:r>
            <a:r>
              <a:rPr lang="en-US" dirty="0" err="1" smtClean="0"/>
              <a:t>Ecom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84" y="2353733"/>
            <a:ext cx="9867674" cy="1507067"/>
          </a:xfrm>
        </p:spPr>
        <p:txBody>
          <a:bodyPr/>
          <a:lstStyle/>
          <a:p>
            <a:r>
              <a:rPr lang="en-US" dirty="0"/>
              <a:t>Analyzer Workshop / Walk through</a:t>
            </a:r>
          </a:p>
        </p:txBody>
      </p:sp>
    </p:spTree>
    <p:extLst>
      <p:ext uri="{BB962C8B-B14F-4D97-AF65-F5344CB8AC3E}">
        <p14:creationId xmlns:p14="http://schemas.microsoft.com/office/powerpoint/2010/main" val="241107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6178" y="378971"/>
            <a:ext cx="1004389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Basic Emission Testing Procedure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48607" y="1741715"/>
            <a:ext cx="9135622" cy="4644095"/>
          </a:xfrm>
        </p:spPr>
        <p:txBody>
          <a:bodyPr>
            <a:normAutofit fontScale="25000" lnSpcReduction="20000"/>
          </a:bodyPr>
          <a:lstStyle/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1. Start the analyzer in fresh air.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2. Allow analyzer to run for </a:t>
            </a:r>
            <a:r>
              <a:rPr lang="en-US" sz="8000" dirty="0" smtClean="0">
                <a:solidFill>
                  <a:schemeClr val="tx1"/>
                </a:solidFill>
              </a:rPr>
              <a:t>15-30 </a:t>
            </a:r>
            <a:r>
              <a:rPr lang="en-US" sz="8000" dirty="0">
                <a:solidFill>
                  <a:schemeClr val="tx1"/>
                </a:solidFill>
              </a:rPr>
              <a:t>minutes to reach </a:t>
            </a:r>
            <a:r>
              <a:rPr lang="en-US" sz="8000" dirty="0" smtClean="0">
                <a:solidFill>
                  <a:schemeClr val="tx1"/>
                </a:solidFill>
              </a:rPr>
              <a:t>stable 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3. Turn analyzer off and re-power. The analyzer will set </a:t>
            </a:r>
            <a:r>
              <a:rPr lang="en-US" sz="8000" dirty="0" smtClean="0">
                <a:solidFill>
                  <a:schemeClr val="tx1"/>
                </a:solidFill>
              </a:rPr>
              <a:t>accurate </a:t>
            </a:r>
            <a:r>
              <a:rPr lang="en-US" sz="8000" dirty="0">
                <a:solidFill>
                  <a:schemeClr val="tx1"/>
                </a:solidFill>
              </a:rPr>
              <a:t>zero reference points &amp; </a:t>
            </a:r>
            <a:r>
              <a:rPr lang="en-US" sz="8000" dirty="0" smtClean="0">
                <a:solidFill>
                  <a:schemeClr val="tx1"/>
                </a:solidFill>
              </a:rPr>
              <a:t>temperature compensation curves </a:t>
            </a:r>
            <a:r>
              <a:rPr lang="en-US" sz="8000" dirty="0">
                <a:solidFill>
                  <a:schemeClr val="tx1"/>
                </a:solidFill>
              </a:rPr>
              <a:t>for the current </a:t>
            </a:r>
            <a:r>
              <a:rPr lang="en-US" sz="8000" dirty="0" smtClean="0">
                <a:solidFill>
                  <a:schemeClr val="tx1"/>
                </a:solidFill>
              </a:rPr>
              <a:t>temperature</a:t>
            </a:r>
            <a:r>
              <a:rPr lang="en-US" sz="8000" dirty="0">
                <a:solidFill>
                  <a:schemeClr val="tx1"/>
                </a:solidFill>
              </a:rPr>
              <a:t>.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4. Insert probe into gas stream and observe the readings on the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display.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</a:rPr>
              <a:t>5. Upon completion of sampling, pull sample </a:t>
            </a:r>
            <a:r>
              <a:rPr lang="en-US" sz="8000" dirty="0" smtClean="0">
                <a:solidFill>
                  <a:schemeClr val="tx1"/>
                </a:solidFill>
              </a:rPr>
              <a:t>line out </a:t>
            </a:r>
            <a:r>
              <a:rPr lang="en-US" sz="8000" dirty="0">
                <a:solidFill>
                  <a:schemeClr val="tx1"/>
                </a:solidFill>
              </a:rPr>
              <a:t>and allow analyzer </a:t>
            </a:r>
            <a:r>
              <a:rPr lang="en-US" sz="8000" dirty="0" smtClean="0">
                <a:solidFill>
                  <a:schemeClr val="tx1"/>
                </a:solidFill>
              </a:rPr>
              <a:t>to purge </a:t>
            </a:r>
            <a:r>
              <a:rPr lang="en-US" sz="8000" dirty="0">
                <a:solidFill>
                  <a:schemeClr val="tx1"/>
                </a:solidFill>
              </a:rPr>
              <a:t>with fresh air </a:t>
            </a:r>
            <a:r>
              <a:rPr lang="en-US" sz="8000" dirty="0" smtClean="0">
                <a:solidFill>
                  <a:schemeClr val="tx1"/>
                </a:solidFill>
              </a:rPr>
              <a:t>until </a:t>
            </a:r>
            <a:r>
              <a:rPr lang="en-US" sz="8000" dirty="0">
                <a:solidFill>
                  <a:schemeClr val="tx1"/>
                </a:solidFill>
              </a:rPr>
              <a:t>O2 </a:t>
            </a:r>
            <a:r>
              <a:rPr lang="en-US" sz="8000" dirty="0" smtClean="0">
                <a:solidFill>
                  <a:schemeClr val="tx1"/>
                </a:solidFill>
              </a:rPr>
              <a:t>readings are </a:t>
            </a:r>
            <a:r>
              <a:rPr lang="en-US" sz="8000" dirty="0">
                <a:solidFill>
                  <a:schemeClr val="tx1"/>
                </a:solidFill>
              </a:rPr>
              <a:t>above 20.0% and other readings are below 15 </a:t>
            </a:r>
            <a:r>
              <a:rPr lang="en-US" sz="8000" dirty="0" smtClean="0">
                <a:solidFill>
                  <a:schemeClr val="tx1"/>
                </a:solidFill>
              </a:rPr>
              <a:t>ppm before powering </a:t>
            </a:r>
            <a:r>
              <a:rPr lang="en-US" sz="8000" dirty="0">
                <a:solidFill>
                  <a:schemeClr val="tx1"/>
                </a:solidFill>
              </a:rPr>
              <a:t>off.</a:t>
            </a:r>
          </a:p>
          <a:p>
            <a:pPr marL="0" indent="-45720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-457200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60" y="0"/>
            <a:ext cx="8534400" cy="1507067"/>
          </a:xfrm>
        </p:spPr>
        <p:txBody>
          <a:bodyPr/>
          <a:lstStyle/>
          <a:p>
            <a:r>
              <a:rPr lang="en-US" dirty="0" smtClean="0"/>
              <a:t>keypad</a:t>
            </a:r>
            <a:endParaRPr lang="en-US" dirty="0"/>
          </a:p>
        </p:txBody>
      </p:sp>
      <p:pic>
        <p:nvPicPr>
          <p:cNvPr id="2050" name="Picture 2" descr="C:\Users\Jack Varner\Downloads\photo 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6842" r="13910" b="17753"/>
          <a:stretch/>
        </p:blipFill>
        <p:spPr bwMode="auto">
          <a:xfrm rot="5400000">
            <a:off x="3527952" y="1732318"/>
            <a:ext cx="5904963" cy="35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773508" y="1481071"/>
            <a:ext cx="1339403" cy="14810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73510" y="3130636"/>
            <a:ext cx="1339402" cy="14810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63662" y="4427112"/>
            <a:ext cx="1249249" cy="14810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63662" y="5677436"/>
            <a:ext cx="1427407" cy="148106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806958" y="2717442"/>
            <a:ext cx="1543104" cy="36597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806958" y="3822879"/>
            <a:ext cx="1543104" cy="365975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08595" y="5035639"/>
            <a:ext cx="1841467" cy="46686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9589" y="169334"/>
            <a:ext cx="10154118" cy="15070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Combustion meas. - </a:t>
            </a:r>
            <a:r>
              <a:rPr lang="en-US" sz="3100" dirty="0" smtClean="0">
                <a:effectLst/>
              </a:rPr>
              <a:t>choose fuel type</a:t>
            </a:r>
            <a:endParaRPr lang="en-US" sz="2400" dirty="0"/>
          </a:p>
        </p:txBody>
      </p:sp>
      <p:pic>
        <p:nvPicPr>
          <p:cNvPr id="27651" name="Picture 5" descr="IMG_008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5673" r="9040" b="12264"/>
          <a:stretch/>
        </p:blipFill>
        <p:spPr>
          <a:xfrm>
            <a:off x="5994401" y="1676401"/>
            <a:ext cx="5173783" cy="3880337"/>
          </a:xfr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402168" y="1393460"/>
            <a:ext cx="5592233" cy="442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Once you enter Combustion Measurement, the pump will turn on.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First you must select your fuel. Press up/down to scroll between the fuel type selections.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u="sng" dirty="0" smtClean="0">
                <a:solidFill>
                  <a:schemeClr val="tx1">
                    <a:lumMod val="95000"/>
                  </a:schemeClr>
                </a:solidFill>
              </a:rPr>
              <a:t>The Fuel Type selection only affects the CO2, Efficiency, and Losses calculations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 NOT the ppm concentration of the emissions.</a:t>
            </a:r>
          </a:p>
        </p:txBody>
      </p:sp>
    </p:spTree>
    <p:extLst>
      <p:ext uri="{BB962C8B-B14F-4D97-AF65-F5344CB8AC3E}">
        <p14:creationId xmlns:p14="http://schemas.microsoft.com/office/powerpoint/2010/main" val="4255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1953</TotalTime>
  <Words>903</Words>
  <Application>Microsoft Office PowerPoint</Application>
  <PresentationFormat>Custom</PresentationFormat>
  <Paragraphs>131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Slice</vt:lpstr>
      <vt:lpstr>Photo Editor Photo</vt:lpstr>
      <vt:lpstr>Ecom America</vt:lpstr>
      <vt:lpstr>ECOM CN</vt:lpstr>
      <vt:lpstr>ECOM Analyzer Features</vt:lpstr>
      <vt:lpstr>Electrochemical Sensors</vt:lpstr>
      <vt:lpstr>PowerPoint Presentation</vt:lpstr>
      <vt:lpstr>Analyzer Workshop / Walk through</vt:lpstr>
      <vt:lpstr>Basic Emission Testing Procedure</vt:lpstr>
      <vt:lpstr>keypad</vt:lpstr>
      <vt:lpstr>Combustion meas. - choose fuel type</vt:lpstr>
      <vt:lpstr>1-minute auto zero</vt:lpstr>
      <vt:lpstr>PowerPoint Presentation</vt:lpstr>
      <vt:lpstr>CO purge pump </vt:lpstr>
      <vt:lpstr>Adjustments</vt:lpstr>
      <vt:lpstr>Units of Measure</vt:lpstr>
      <vt:lpstr>General Care &amp; Maintenance</vt:lpstr>
      <vt:lpstr>filters</vt:lpstr>
      <vt:lpstr>filters</vt:lpstr>
      <vt:lpstr>Filters – particulate filter &amp; in-line smoke filter</vt:lpstr>
      <vt:lpstr>Storing the analyzer</vt:lpstr>
      <vt:lpstr>Basic Emission Testing Procedure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 uSA</dc:title>
  <dc:creator>Scott DAlfonso</dc:creator>
  <cp:lastModifiedBy>Jack Varner</cp:lastModifiedBy>
  <cp:revision>59</cp:revision>
  <dcterms:created xsi:type="dcterms:W3CDTF">2013-06-21T14:19:36Z</dcterms:created>
  <dcterms:modified xsi:type="dcterms:W3CDTF">2014-01-31T15:22:54Z</dcterms:modified>
</cp:coreProperties>
</file>