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0" r:id="rId3"/>
    <p:sldId id="265" r:id="rId4"/>
    <p:sldId id="268" r:id="rId5"/>
    <p:sldId id="271" r:id="rId6"/>
    <p:sldId id="315" r:id="rId7"/>
    <p:sldId id="273" r:id="rId8"/>
    <p:sldId id="264" r:id="rId9"/>
    <p:sldId id="306" r:id="rId10"/>
    <p:sldId id="274" r:id="rId11"/>
    <p:sldId id="275" r:id="rId12"/>
    <p:sldId id="276" r:id="rId13"/>
    <p:sldId id="277" r:id="rId14"/>
    <p:sldId id="278" r:id="rId15"/>
    <p:sldId id="279" r:id="rId16"/>
    <p:sldId id="305" r:id="rId17"/>
    <p:sldId id="308" r:id="rId18"/>
    <p:sldId id="281" r:id="rId19"/>
    <p:sldId id="282" r:id="rId20"/>
    <p:sldId id="283" r:id="rId21"/>
    <p:sldId id="285" r:id="rId22"/>
    <p:sldId id="289" r:id="rId23"/>
    <p:sldId id="290" r:id="rId24"/>
    <p:sldId id="291" r:id="rId25"/>
    <p:sldId id="309" r:id="rId26"/>
    <p:sldId id="310" r:id="rId27"/>
    <p:sldId id="293" r:id="rId28"/>
    <p:sldId id="292" r:id="rId29"/>
    <p:sldId id="296" r:id="rId30"/>
    <p:sldId id="295" r:id="rId31"/>
    <p:sldId id="311" r:id="rId32"/>
    <p:sldId id="317" r:id="rId33"/>
    <p:sldId id="299" r:id="rId34"/>
    <p:sldId id="300" r:id="rId35"/>
    <p:sldId id="307" r:id="rId36"/>
    <p:sldId id="313" r:id="rId3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6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24F8-E415-4145-BEDE-504F3BB08D23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30450-07BC-48CF-8622-7D823A7C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1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86638-2754-4206-A18C-796D2871FDFC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32B5-6B2B-4E5B-8BE9-579A39FE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EA99A5-D5D6-4011-BF1A-602925BE438D}" type="slidenum">
              <a:rPr lang="en-US"/>
              <a:pPr/>
              <a:t>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Electrochemical sensors are designed to measure a cool, relatively dry, flow and pressure controlled sample of gas. The electrochemical sensor combines several small electrodes, specifically positioned in an acidic hydrous solution, all sealed in a small, round housing, with tiny gold pins protruding from the bottom side. On the topside, a small round filter material covers a tiny capillary. It is through this capillary which the specific gas to be measured passes and enters the acid solution. At this point a chemical reaction takes place, generating a small electrical current. The internal electrodes, connected to the gold pins mentioned above, transmit this signal to the analyzer electronics. The analyzer then displays a value of the gas proportional to the signal generated.</a:t>
            </a:r>
          </a:p>
        </p:txBody>
      </p:sp>
    </p:spTree>
    <p:extLst>
      <p:ext uri="{BB962C8B-B14F-4D97-AF65-F5344CB8AC3E}">
        <p14:creationId xmlns:p14="http://schemas.microsoft.com/office/powerpoint/2010/main" val="357389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We explain to our customers the importance of proper gas cooling and ,moisture removal. And also show them how it works.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AC02FC-EF7C-41B8-8CC1-51D8F8697291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4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8ECED-7C96-4047-991A-37E1DDA42D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7DC4C-CC6C-4323-957C-66ADE2C7E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6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201D6-00AD-4B60-B7A1-1DEDADCF8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77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676400"/>
            <a:ext cx="5592233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3963989"/>
            <a:ext cx="5592233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35844-2C10-4AE0-AAD3-E4495C45A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1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  <p:sldLayoutId id="2147483670" r:id="rId19"/>
    <p:sldLayoutId id="2147483671" r:id="rId20"/>
    <p:sldLayoutId id="2147483672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/>
              <a:t>Ecom</a:t>
            </a:r>
            <a:r>
              <a:rPr lang="en-US" sz="7200" dirty="0" smtClean="0"/>
              <a:t> America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J2KN Pro Training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6178" y="378971"/>
            <a:ext cx="1004389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Basic Emission Testing Procedure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48607" y="1741715"/>
            <a:ext cx="9135622" cy="4644095"/>
          </a:xfrm>
        </p:spPr>
        <p:txBody>
          <a:bodyPr>
            <a:normAutofit fontScale="25000" lnSpcReduction="20000"/>
          </a:bodyPr>
          <a:lstStyle/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1. Start the analyzer in fresh air.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2. Allow analyzer to run for </a:t>
            </a:r>
            <a:r>
              <a:rPr lang="en-US" sz="8000" dirty="0" smtClean="0">
                <a:solidFill>
                  <a:schemeClr val="tx1"/>
                </a:solidFill>
              </a:rPr>
              <a:t>15-30 </a:t>
            </a:r>
            <a:r>
              <a:rPr lang="en-US" sz="8000" dirty="0">
                <a:solidFill>
                  <a:schemeClr val="tx1"/>
                </a:solidFill>
              </a:rPr>
              <a:t>minutes to reach </a:t>
            </a:r>
            <a:r>
              <a:rPr lang="en-US" sz="8000" dirty="0" smtClean="0">
                <a:solidFill>
                  <a:schemeClr val="tx1"/>
                </a:solidFill>
              </a:rPr>
              <a:t>stable temperature</a:t>
            </a:r>
            <a:r>
              <a:rPr lang="en-US" sz="8000" dirty="0">
                <a:solidFill>
                  <a:schemeClr val="tx1"/>
                </a:solidFill>
              </a:rPr>
              <a:t>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3. Turn analyzer off and re-power. The analyzer will set </a:t>
            </a:r>
            <a:r>
              <a:rPr lang="en-US" sz="8000" dirty="0" smtClean="0">
                <a:solidFill>
                  <a:schemeClr val="tx1"/>
                </a:solidFill>
              </a:rPr>
              <a:t>accurate </a:t>
            </a:r>
            <a:r>
              <a:rPr lang="en-US" sz="8000" dirty="0">
                <a:solidFill>
                  <a:schemeClr val="tx1"/>
                </a:solidFill>
              </a:rPr>
              <a:t>zero reference points &amp; </a:t>
            </a:r>
            <a:r>
              <a:rPr lang="en-US" sz="8000" dirty="0" smtClean="0">
                <a:solidFill>
                  <a:schemeClr val="tx1"/>
                </a:solidFill>
              </a:rPr>
              <a:t>temperature compensation curves </a:t>
            </a:r>
            <a:r>
              <a:rPr lang="en-US" sz="8000" dirty="0">
                <a:solidFill>
                  <a:schemeClr val="tx1"/>
                </a:solidFill>
              </a:rPr>
              <a:t>for the current </a:t>
            </a:r>
            <a:r>
              <a:rPr lang="en-US" sz="8000" dirty="0" smtClean="0">
                <a:solidFill>
                  <a:schemeClr val="tx1"/>
                </a:solidFill>
              </a:rPr>
              <a:t>temperature</a:t>
            </a:r>
            <a:r>
              <a:rPr lang="en-US" sz="8000" dirty="0">
                <a:solidFill>
                  <a:schemeClr val="tx1"/>
                </a:solidFill>
              </a:rPr>
              <a:t>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4. Insert probe into gas stream and observe the readings on the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display. 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5. Upon completion of sampling, pull sample </a:t>
            </a:r>
            <a:r>
              <a:rPr lang="en-US" sz="8000" dirty="0" smtClean="0">
                <a:solidFill>
                  <a:schemeClr val="tx1"/>
                </a:solidFill>
              </a:rPr>
              <a:t>line out </a:t>
            </a:r>
            <a:r>
              <a:rPr lang="en-US" sz="8000" dirty="0">
                <a:solidFill>
                  <a:schemeClr val="tx1"/>
                </a:solidFill>
              </a:rPr>
              <a:t>and allow analyzer </a:t>
            </a:r>
            <a:r>
              <a:rPr lang="en-US" sz="8000" dirty="0" smtClean="0">
                <a:solidFill>
                  <a:schemeClr val="tx1"/>
                </a:solidFill>
              </a:rPr>
              <a:t>to purge </a:t>
            </a:r>
            <a:r>
              <a:rPr lang="en-US" sz="8000" dirty="0">
                <a:solidFill>
                  <a:schemeClr val="tx1"/>
                </a:solidFill>
              </a:rPr>
              <a:t>with fresh air </a:t>
            </a:r>
            <a:r>
              <a:rPr lang="en-US" sz="8000" dirty="0" smtClean="0">
                <a:solidFill>
                  <a:schemeClr val="tx1"/>
                </a:solidFill>
              </a:rPr>
              <a:t>until </a:t>
            </a:r>
            <a:r>
              <a:rPr lang="en-US" sz="8000" dirty="0">
                <a:solidFill>
                  <a:schemeClr val="tx1"/>
                </a:solidFill>
              </a:rPr>
              <a:t>O2 </a:t>
            </a:r>
            <a:r>
              <a:rPr lang="en-US" sz="8000" dirty="0" smtClean="0">
                <a:solidFill>
                  <a:schemeClr val="tx1"/>
                </a:solidFill>
              </a:rPr>
              <a:t>readings are </a:t>
            </a:r>
            <a:r>
              <a:rPr lang="en-US" sz="8000" dirty="0">
                <a:solidFill>
                  <a:schemeClr val="tx1"/>
                </a:solidFill>
              </a:rPr>
              <a:t>above 20.0% and other readings are below 15 </a:t>
            </a:r>
            <a:r>
              <a:rPr lang="en-US" sz="8000" dirty="0" smtClean="0">
                <a:solidFill>
                  <a:schemeClr val="tx1"/>
                </a:solidFill>
              </a:rPr>
              <a:t>ppm before powering </a:t>
            </a:r>
            <a:r>
              <a:rPr lang="en-US" sz="8000" dirty="0">
                <a:solidFill>
                  <a:schemeClr val="tx1"/>
                </a:solidFill>
              </a:rPr>
              <a:t>off.</a:t>
            </a:r>
          </a:p>
          <a:p>
            <a:pPr marL="0" indent="-457200">
              <a:lnSpc>
                <a:spcPct val="120000"/>
              </a:lnSpc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-457200">
              <a:lnSpc>
                <a:spcPct val="12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20066" y="753533"/>
            <a:ext cx="3104110" cy="121437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smtClean="0">
                <a:effectLst/>
              </a:rPr>
              <a:t>Power On </a:t>
            </a:r>
            <a:br>
              <a:rPr lang="en-US" sz="1800" dirty="0" smtClean="0">
                <a:effectLst/>
              </a:rPr>
            </a:br>
            <a:r>
              <a:rPr lang="en-US" sz="1800" dirty="0"/>
              <a:t>(I/O switches)</a:t>
            </a:r>
            <a:r>
              <a:rPr lang="en-US" sz="1800" dirty="0" smtClean="0">
                <a:effectLst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13935" r="1111" b="8149"/>
          <a:stretch/>
        </p:blipFill>
        <p:spPr>
          <a:xfrm>
            <a:off x="2784122" y="2107096"/>
            <a:ext cx="6963849" cy="4382546"/>
          </a:xfrm>
          <a:prstGeom prst="rect">
            <a:avLst/>
          </a:prstGeom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658454" y="0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 smtClean="0"/>
              <a:t>Analyzer start-up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80327" y="1725769"/>
            <a:ext cx="2685719" cy="4069724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85463" y="1725769"/>
            <a:ext cx="986658" cy="257260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4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367569" y="25758"/>
            <a:ext cx="2844599" cy="116482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Keypad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654" t="28257" r="53365" b="13742"/>
          <a:stretch/>
        </p:blipFill>
        <p:spPr bwMode="auto">
          <a:xfrm>
            <a:off x="2331890" y="1020292"/>
            <a:ext cx="6452316" cy="5573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32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8454" y="0"/>
            <a:ext cx="853440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Main menu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t="10517" r="31033" b="12300"/>
          <a:stretch/>
        </p:blipFill>
        <p:spPr>
          <a:xfrm rot="5400000">
            <a:off x="6534024" y="344986"/>
            <a:ext cx="4396936" cy="5476183"/>
          </a:xfrm>
          <a:prstGeom prst="rect">
            <a:avLst/>
          </a:prstGeom>
        </p:spPr>
      </p:pic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3060400" y="5254171"/>
            <a:ext cx="7500860" cy="13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-display contrast (see next slide)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-RF signal of the remote-to-base connection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-handheld battery strength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167953" y="4623215"/>
            <a:ext cx="1642877" cy="96395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187418" y="4781756"/>
            <a:ext cx="371707" cy="1292221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058510" y="4789716"/>
            <a:ext cx="653033" cy="1636006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Rot="1" noChangeArrowheads="1"/>
          </p:cNvSpPr>
          <p:nvPr/>
        </p:nvSpPr>
        <p:spPr>
          <a:xfrm>
            <a:off x="511026" y="1828801"/>
            <a:ext cx="5592233" cy="359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After powering on the base and handheld, the main menu will appear.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Press up/down to highlight the line you need, then press Enter (center button) to select that line.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The bottom of this screen shows 3 signal indicators: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170055" y="4623215"/>
            <a:ext cx="2769155" cy="95988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015651" y="6425722"/>
            <a:ext cx="3042859" cy="24924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8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Contrast control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	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While in the main menu, the buttons F1 and F2 are used for contrast control of the LCD display.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F1 = lighten contrast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F2 = darken contrast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t="10517" r="31033" b="12300"/>
          <a:stretch/>
        </p:blipFill>
        <p:spPr>
          <a:xfrm rot="5400000">
            <a:off x="6824938" y="1424558"/>
            <a:ext cx="3637727" cy="45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9589" y="169334"/>
            <a:ext cx="8534400" cy="15070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Gas analysis</a:t>
            </a:r>
            <a:r>
              <a:rPr lang="en-US" dirty="0"/>
              <a:t> </a:t>
            </a:r>
            <a:r>
              <a:rPr lang="en-US" dirty="0" smtClean="0">
                <a:effectLst/>
              </a:rPr>
              <a:t>- </a:t>
            </a:r>
            <a:r>
              <a:rPr lang="en-US" sz="3100" dirty="0" smtClean="0">
                <a:effectLst/>
              </a:rPr>
              <a:t>choose fuel type</a:t>
            </a:r>
            <a:endParaRPr lang="en-US" sz="2400" dirty="0"/>
          </a:p>
        </p:txBody>
      </p:sp>
      <p:pic>
        <p:nvPicPr>
          <p:cNvPr id="27651" name="Picture 5" descr="IMG_008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5673" r="9040" b="12264"/>
          <a:stretch/>
        </p:blipFill>
        <p:spPr>
          <a:xfrm>
            <a:off x="5994401" y="1676401"/>
            <a:ext cx="5173783" cy="3880337"/>
          </a:xfrm>
        </p:spPr>
      </p:pic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402168" y="1393460"/>
            <a:ext cx="5592233" cy="442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Once you enter Gas Analysis, the pump will turn on.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First you must select your fuel. Press up/down to scroll between the fuel type selections.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u="sng" dirty="0" smtClean="0">
                <a:solidFill>
                  <a:schemeClr val="tx1">
                    <a:lumMod val="95000"/>
                  </a:schemeClr>
                </a:solidFill>
              </a:rPr>
              <a:t>The Fuel Type selection only affects the CO2, Efficiency, and Losses calculations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 NOT the ppm concentration of the emissions.</a:t>
            </a:r>
          </a:p>
        </p:txBody>
      </p:sp>
    </p:spTree>
    <p:extLst>
      <p:ext uri="{BB962C8B-B14F-4D97-AF65-F5344CB8AC3E}">
        <p14:creationId xmlns:p14="http://schemas.microsoft.com/office/powerpoint/2010/main" val="42553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8" y="191932"/>
            <a:ext cx="8534400" cy="1507067"/>
          </a:xfrm>
        </p:spPr>
        <p:txBody>
          <a:bodyPr/>
          <a:lstStyle/>
          <a:p>
            <a:r>
              <a:rPr lang="en-US" dirty="0"/>
              <a:t>Gas analysis – </a:t>
            </a:r>
            <a:r>
              <a:rPr lang="en-US" sz="2800" dirty="0" smtClean="0"/>
              <a:t>1-min auto zero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1" t="6401" r="29342" b="7591"/>
          <a:stretch/>
        </p:blipFill>
        <p:spPr>
          <a:xfrm rot="5400000">
            <a:off x="7271224" y="1416608"/>
            <a:ext cx="3520024" cy="4630502"/>
          </a:xfrm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402168" y="1393460"/>
            <a:ext cx="6063026" cy="442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The 1-minute auto zero sequence does the following: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-Calibrates O2 sensor at 20.9%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-Sets zero points for all other sensors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-Sets temperature compensation 				curves for current temperature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-Checks mV reading of all sensors 			i.e. “function test”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b="1" u="sng" dirty="0" smtClean="0">
                <a:solidFill>
                  <a:schemeClr val="tx1">
                    <a:lumMod val="95000"/>
                  </a:schemeClr>
                </a:solidFill>
              </a:rPr>
              <a:t>Note: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 If the ambient temperature drifts more than 10°F, it is recommended to restart the analyzer to set accurate temperature compensation.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37" y="1339410"/>
            <a:ext cx="8084931" cy="49326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After the 1-minute auto-zero sequence, you will enter Gas Analysis mode.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There are 3 display screens: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Press up/down to toggle between 3 display screens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1: Zoom display (4 lines – large font size)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2: Full display (9 lines)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3: Full display (9 lines)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There are 4 icons at the bottom of the display: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F1:  Standby (Pro Easy) or Purge (Pro Industrial)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F2: Quick print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F3: CO purge pump on/off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F4: Edit display lines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2168" y="1919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Gas analysis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2" t="49553" r="29342" b="13575"/>
          <a:stretch/>
        </p:blipFill>
        <p:spPr>
          <a:xfrm rot="5400000">
            <a:off x="8628844" y="3640226"/>
            <a:ext cx="1120462" cy="3301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2698" y="2986355"/>
            <a:ext cx="3103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Note: </a:t>
            </a:r>
            <a:r>
              <a:rPr lang="en-US" sz="1600" dirty="0" smtClean="0"/>
              <a:t>At the bottom left of the display, you will see the number of the display screen you are currently viewing: 1, 2, or 3</a:t>
            </a:r>
            <a:endParaRPr lang="en-US" sz="1600" dirty="0"/>
          </a:p>
        </p:txBody>
      </p:sp>
      <p:sp>
        <p:nvSpPr>
          <p:cNvPr id="7" name="Right Brace 6"/>
          <p:cNvSpPr/>
          <p:nvPr/>
        </p:nvSpPr>
        <p:spPr>
          <a:xfrm>
            <a:off x="6619740" y="2986355"/>
            <a:ext cx="476841" cy="1170434"/>
          </a:xfrm>
          <a:prstGeom prst="rightBrace">
            <a:avLst>
              <a:gd name="adj1" fmla="val 8333"/>
              <a:gd name="adj2" fmla="val 46699"/>
            </a:avLst>
          </a:prstGeom>
          <a:noFill/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504608" y="4055671"/>
            <a:ext cx="850006" cy="866339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5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7998" y="169334"/>
            <a:ext cx="853440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Gas analysis – zoom display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3819" r="29044" b="9353"/>
          <a:stretch/>
        </p:blipFill>
        <p:spPr>
          <a:xfrm rot="5400000">
            <a:off x="4026834" y="952786"/>
            <a:ext cx="4171948" cy="561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32696" y="301698"/>
            <a:ext cx="853440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Gas analysis – full display (2x)</a:t>
            </a:r>
          </a:p>
        </p:txBody>
      </p:sp>
      <p:pic>
        <p:nvPicPr>
          <p:cNvPr id="30723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4738" r="7674" b="5241"/>
          <a:stretch/>
        </p:blipFill>
        <p:spPr>
          <a:xfrm>
            <a:off x="3314699" y="1885950"/>
            <a:ext cx="5276851" cy="3981450"/>
          </a:xfrm>
        </p:spPr>
      </p:pic>
    </p:spTree>
    <p:extLst>
      <p:ext uri="{BB962C8B-B14F-4D97-AF65-F5344CB8AC3E}">
        <p14:creationId xmlns:p14="http://schemas.microsoft.com/office/powerpoint/2010/main" val="16397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1181" y="288819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ECOM America Ltd.</a:t>
            </a:r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09800" y="1524000"/>
            <a:ext cx="77724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endParaRPr lang="en-US" sz="8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Established in USA in </a:t>
            </a:r>
            <a:r>
              <a:rPr lang="en-US" sz="2800" dirty="0" smtClean="0">
                <a:solidFill>
                  <a:schemeClr val="tx1"/>
                </a:solidFill>
              </a:rPr>
              <a:t>1993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Sister company of </a:t>
            </a:r>
            <a:r>
              <a:rPr lang="en-US" sz="2800" dirty="0">
                <a:solidFill>
                  <a:schemeClr val="tx1"/>
                </a:solidFill>
              </a:rPr>
              <a:t>RBR-ECOM, </a:t>
            </a:r>
            <a:r>
              <a:rPr lang="en-US" sz="2800" dirty="0" smtClean="0">
                <a:solidFill>
                  <a:schemeClr val="tx1"/>
                </a:solidFill>
              </a:rPr>
              <a:t>located in Iserlohn, Germany, established in 1985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Manufacturer of high quality portable combustion / emission </a:t>
            </a:r>
            <a:r>
              <a:rPr lang="en-US" sz="2800" dirty="0" smtClean="0">
                <a:solidFill>
                  <a:schemeClr val="tx1"/>
                </a:solidFill>
              </a:rPr>
              <a:t>analyzers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0383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CO purge pump 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440123" y="1307959"/>
            <a:ext cx="6026289" cy="529045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</a:rPr>
              <a:t>An automatic CO purge pump introduces fresh air into the CO sensor when CO concentrations exceed pre-set limits of the </a:t>
            </a:r>
            <a:r>
              <a:rPr lang="en-US" sz="2400" dirty="0" smtClean="0">
                <a:solidFill>
                  <a:schemeClr val="tx1"/>
                </a:solidFill>
              </a:rPr>
              <a:t>sensor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(usually 4000ppm).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	This protects the CO sensor from over-range damage.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	The analyzer will monitor the CO level and turn the pump off when levels drop below the maximum range of the sensors.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3819" r="29044" b="9353"/>
          <a:stretch/>
        </p:blipFill>
        <p:spPr>
          <a:xfrm rot="5400000">
            <a:off x="1328436" y="1120232"/>
            <a:ext cx="3425584" cy="461390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614057" y="4788805"/>
            <a:ext cx="595086" cy="683081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913" y="5471886"/>
            <a:ext cx="5210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Pressing </a:t>
            </a:r>
            <a:r>
              <a:rPr lang="en-US" dirty="0"/>
              <a:t>F3 while in Gas Analysis mode activates the CO purge pump manually</a:t>
            </a:r>
            <a:r>
              <a:rPr lang="en-US" dirty="0" smtClean="0"/>
              <a:t>.   </a:t>
            </a:r>
            <a:r>
              <a:rPr lang="en-US" dirty="0"/>
              <a:t>The CO </a:t>
            </a:r>
            <a:r>
              <a:rPr lang="en-US" dirty="0" smtClean="0"/>
              <a:t>will dash </a:t>
            </a:r>
            <a:r>
              <a:rPr lang="en-US" dirty="0"/>
              <a:t>out on the </a:t>
            </a:r>
            <a:r>
              <a:rPr lang="en-US" dirty="0" smtClean="0"/>
              <a:t>screen. Press F3 again to turn off the purge pump.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1624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ffectLst/>
              </a:rPr>
              <a:t>PRINTing</a:t>
            </a:r>
            <a:r>
              <a:rPr lang="en-US" dirty="0" smtClean="0">
                <a:effectLst/>
              </a:rPr>
              <a:t> your results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47771" y="1295400"/>
            <a:ext cx="6023429" cy="495124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u="sng" dirty="0" smtClean="0">
                <a:solidFill>
                  <a:schemeClr val="tx1"/>
                </a:solidFill>
              </a:rPr>
              <a:t>Quick print (recommended):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make a print-out of </a:t>
            </a:r>
            <a:r>
              <a:rPr lang="en-US" dirty="0" smtClean="0">
                <a:solidFill>
                  <a:schemeClr val="tx1"/>
                </a:solidFill>
              </a:rPr>
              <a:t>the current </a:t>
            </a:r>
            <a:r>
              <a:rPr lang="en-US" dirty="0">
                <a:solidFill>
                  <a:schemeClr val="tx1"/>
                </a:solidFill>
              </a:rPr>
              <a:t>measurements, </a:t>
            </a:r>
            <a:r>
              <a:rPr lang="en-US" dirty="0" smtClean="0">
                <a:solidFill>
                  <a:schemeClr val="tx1"/>
                </a:solidFill>
              </a:rPr>
              <a:t>press </a:t>
            </a:r>
            <a:r>
              <a:rPr lang="en-US" dirty="0">
                <a:solidFill>
                  <a:schemeClr val="tx1"/>
                </a:solidFill>
              </a:rPr>
              <a:t>the F2 key located below </a:t>
            </a:r>
            <a:r>
              <a:rPr lang="en-US" dirty="0" smtClean="0">
                <a:solidFill>
                  <a:schemeClr val="tx1"/>
                </a:solidFill>
              </a:rPr>
              <a:t>the printer </a:t>
            </a:r>
            <a:r>
              <a:rPr lang="en-US" dirty="0">
                <a:solidFill>
                  <a:schemeClr val="tx1"/>
                </a:solidFill>
              </a:rPr>
              <a:t>icon displayed in the lower </a:t>
            </a:r>
            <a:r>
              <a:rPr lang="en-US" dirty="0" smtClean="0">
                <a:solidFill>
                  <a:schemeClr val="tx1"/>
                </a:solidFill>
              </a:rPr>
              <a:t>left portion </a:t>
            </a:r>
            <a:r>
              <a:rPr lang="en-US" dirty="0">
                <a:solidFill>
                  <a:schemeClr val="tx1"/>
                </a:solidFill>
              </a:rPr>
              <a:t>of the LCD.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	The </a:t>
            </a:r>
            <a:r>
              <a:rPr lang="en-US" dirty="0">
                <a:solidFill>
                  <a:schemeClr val="tx1"/>
                </a:solidFill>
              </a:rPr>
              <a:t>printer will start and the LCD </a:t>
            </a:r>
            <a:r>
              <a:rPr lang="en-US" dirty="0" smtClean="0">
                <a:solidFill>
                  <a:schemeClr val="tx1"/>
                </a:solidFill>
              </a:rPr>
              <a:t>will indicate </a:t>
            </a:r>
            <a:r>
              <a:rPr lang="en-US" dirty="0">
                <a:solidFill>
                  <a:schemeClr val="tx1"/>
                </a:solidFill>
              </a:rPr>
              <a:t>the status of the print </a:t>
            </a:r>
            <a:r>
              <a:rPr lang="en-US" dirty="0" smtClean="0">
                <a:solidFill>
                  <a:schemeClr val="tx1"/>
                </a:solidFill>
              </a:rPr>
              <a:t>job.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	If you press the button with the printer icon, you must first press the button with the disk icon (#5) to save into temporary memory, then press the printer button.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4820" name="Picture 10"/>
          <p:cNvPicPr>
            <a:picLocks noGrp="1" noChangeAspect="1" noChangeArrowheads="1"/>
          </p:cNvPicPr>
          <p:nvPr>
            <p:ph type="clipArt"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7358" r="2678" b="5020"/>
          <a:stretch/>
        </p:blipFill>
        <p:spPr>
          <a:xfrm>
            <a:off x="1262742" y="1444624"/>
            <a:ext cx="2481944" cy="4802020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2293258" y="2587624"/>
            <a:ext cx="2757713" cy="1402896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63845" y="4919948"/>
            <a:ext cx="1987126" cy="49971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137893" y="4493334"/>
            <a:ext cx="2913078" cy="426614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3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2167" y="321972"/>
            <a:ext cx="4066802" cy="123219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Adjustments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06062" y="1936862"/>
            <a:ext cx="5743977" cy="461848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	Adjustments </a:t>
            </a:r>
            <a:r>
              <a:rPr lang="en-US" sz="2400" dirty="0">
                <a:solidFill>
                  <a:schemeClr val="tx1"/>
                </a:solidFill>
              </a:rPr>
              <a:t>allows the user to make changes to calculated and measured values, such as: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Units (ppm, mg/m3)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O2 </a:t>
            </a:r>
            <a:r>
              <a:rPr lang="en-US" sz="2400" dirty="0">
                <a:solidFill>
                  <a:schemeClr val="tx1"/>
                </a:solidFill>
              </a:rPr>
              <a:t>Correction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Time </a:t>
            </a:r>
            <a:r>
              <a:rPr lang="en-US" sz="2400" dirty="0">
                <a:solidFill>
                  <a:schemeClr val="tx1"/>
                </a:solidFill>
              </a:rPr>
              <a:t>/ Date Set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Bluetooth/USB baud rates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Change info on bottom of print-out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t="10517" r="31033" b="12300"/>
          <a:stretch/>
        </p:blipFill>
        <p:spPr>
          <a:xfrm rot="5400000">
            <a:off x="6583368" y="1182989"/>
            <a:ext cx="3852890" cy="47985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009882" y="3078051"/>
            <a:ext cx="1390918" cy="119773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9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Units of Measure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781800" y="965915"/>
            <a:ext cx="3200400" cy="452048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Units of measure can be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selected for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PPM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PPM – O2 Corrected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Mg/m3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Mg/m3 – O2 corrected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Mg/kWh – O2 corrected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Mg/MJ – O2 corrected</a:t>
            </a:r>
          </a:p>
        </p:txBody>
      </p:sp>
      <p:pic>
        <p:nvPicPr>
          <p:cNvPr id="39941" name="Picture 7" descr="IMG_0102"/>
          <p:cNvPicPr>
            <a:picLocks noGrp="1" noChangeAspect="1" noChangeArrowheads="1"/>
          </p:cNvPicPr>
          <p:nvPr>
            <p:ph type="clipArt"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t="12804" r="14867" b="17612"/>
          <a:stretch/>
        </p:blipFill>
        <p:spPr>
          <a:xfrm>
            <a:off x="998112" y="2245426"/>
            <a:ext cx="4404575" cy="3357748"/>
          </a:xfrm>
        </p:spPr>
      </p:pic>
    </p:spTree>
    <p:extLst>
      <p:ext uri="{BB962C8B-B14F-4D97-AF65-F5344CB8AC3E}">
        <p14:creationId xmlns:p14="http://schemas.microsoft.com/office/powerpoint/2010/main" val="17792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24905" y="2562225"/>
            <a:ext cx="11347451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General Care &amp; Maintenance</a:t>
            </a:r>
          </a:p>
        </p:txBody>
      </p:sp>
    </p:spTree>
    <p:extLst>
      <p:ext uri="{BB962C8B-B14F-4D97-AF65-F5344CB8AC3E}">
        <p14:creationId xmlns:p14="http://schemas.microsoft.com/office/powerpoint/2010/main" val="5307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6602" y="1223202"/>
            <a:ext cx="8696040" cy="4422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J2KN Pro has 3 filters which should be periodically changed: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Particulate filter (top of water trap)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In-line smoke filter (tubing leading out of water trap)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NOx</a:t>
            </a:r>
            <a:r>
              <a:rPr lang="en-US" dirty="0" smtClean="0">
                <a:solidFill>
                  <a:schemeClr val="tx1"/>
                </a:solidFill>
              </a:rPr>
              <a:t>/Sox filter (purple beads in tube on top of analyzer)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4583" t="26226" r="74039" b="60376"/>
          <a:stretch/>
        </p:blipFill>
        <p:spPr bwMode="auto">
          <a:xfrm>
            <a:off x="6452317" y="2769651"/>
            <a:ext cx="1231072" cy="664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13943" t="42760" r="74359" b="45268"/>
          <a:stretch/>
        </p:blipFill>
        <p:spPr bwMode="auto">
          <a:xfrm>
            <a:off x="8262938" y="3708533"/>
            <a:ext cx="1047414" cy="679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2"/>
          <a:srcRect l="12981" t="56728" r="73076" b="26454"/>
          <a:stretch/>
        </p:blipFill>
        <p:spPr bwMode="auto">
          <a:xfrm>
            <a:off x="7683389" y="5175809"/>
            <a:ext cx="1381051" cy="940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94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820044" y="698200"/>
            <a:ext cx="3767256" cy="442277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NOx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SOx</a:t>
            </a:r>
            <a:r>
              <a:rPr lang="en-US" dirty="0" smtClean="0">
                <a:solidFill>
                  <a:schemeClr val="tx1"/>
                </a:solidFill>
              </a:rPr>
              <a:t> filter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Particulate filter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In-line smoke filter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05" y="1869584"/>
            <a:ext cx="5592763" cy="4194572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4503919" y="2067615"/>
            <a:ext cx="3316125" cy="67558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94082" y="2909588"/>
            <a:ext cx="1525962" cy="340068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02184" y="3812147"/>
            <a:ext cx="1117860" cy="92433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Filters – </a:t>
            </a:r>
            <a:r>
              <a:rPr lang="en-US" sz="2400" dirty="0" smtClean="0">
                <a:effectLst/>
              </a:rPr>
              <a:t>particulate filter &amp; in-line smoke filter</a:t>
            </a:r>
            <a:endParaRPr lang="en-US" sz="2400" dirty="0"/>
          </a:p>
        </p:txBody>
      </p:sp>
      <p:pic>
        <p:nvPicPr>
          <p:cNvPr id="43013" name="Picture 7" descr="IMG_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8272" y="1554164"/>
            <a:ext cx="3317875" cy="4422775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5994401" y="1835790"/>
            <a:ext cx="3085205" cy="765742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94401" y="4282624"/>
            <a:ext cx="3522890" cy="598469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Particulate filter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First line of defense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Filters out particulates and NH3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Change when it turns dark gray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In-line smoke filter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Second line of defense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Filters out </a:t>
            </a:r>
            <a:r>
              <a:rPr lang="en-US" dirty="0" err="1" smtClean="0">
                <a:solidFill>
                  <a:schemeClr val="tx1"/>
                </a:solidFill>
              </a:rPr>
              <a:t>microparticulates</a:t>
            </a:r>
            <a:r>
              <a:rPr lang="en-US" dirty="0" smtClean="0">
                <a:solidFill>
                  <a:schemeClr val="tx1"/>
                </a:solidFill>
              </a:rPr>
              <a:t> &amp; smoke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Change when it turns dark gray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Filter - </a:t>
            </a:r>
            <a:r>
              <a:rPr lang="en-US" sz="2800" dirty="0" smtClean="0"/>
              <a:t>NOX </a:t>
            </a:r>
            <a:r>
              <a:rPr lang="en-US" sz="2800" dirty="0"/>
              <a:t>/ Sox Filter Media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02168" y="2756079"/>
            <a:ext cx="7750159" cy="3618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	The analyzer uses a potassium permanganate filter media to remove acid gases from the gas stream prior to introduction to the CO </a:t>
            </a:r>
            <a:r>
              <a:rPr lang="en-US" dirty="0" smtClean="0">
                <a:solidFill>
                  <a:schemeClr val="tx1"/>
                </a:solidFill>
              </a:rPr>
              <a:t>sensor, thus protecting the sensor from cross-interference and damage to the electrochemical solution. 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DO </a:t>
            </a:r>
            <a:r>
              <a:rPr lang="en-US" dirty="0">
                <a:solidFill>
                  <a:schemeClr val="tx1"/>
                </a:solidFill>
              </a:rPr>
              <a:t>NOT USE DESSICANT. Use only filter media supplied by ECOM </a:t>
            </a:r>
            <a:r>
              <a:rPr lang="en-US" dirty="0" smtClean="0">
                <a:solidFill>
                  <a:schemeClr val="tx1"/>
                </a:solidFill>
              </a:rPr>
              <a:t>America.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The filter media will change color based on exposure to </a:t>
            </a:r>
            <a:r>
              <a:rPr lang="en-US" dirty="0" err="1" smtClean="0">
                <a:solidFill>
                  <a:schemeClr val="tx1"/>
                </a:solidFill>
              </a:rPr>
              <a:t>NOx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SOx</a:t>
            </a:r>
            <a:r>
              <a:rPr lang="en-US" dirty="0" smtClean="0">
                <a:solidFill>
                  <a:schemeClr val="tx1"/>
                </a:solidFill>
              </a:rPr>
              <a:t> gases: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	</a:t>
            </a:r>
            <a:r>
              <a:rPr lang="en-US" b="1" dirty="0" smtClean="0">
                <a:solidFill>
                  <a:schemeClr val="tx1"/>
                </a:solidFill>
              </a:rPr>
              <a:t>purple -&gt; brown -&gt; gray -&gt; white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	Change the filter media when gray!</a:t>
            </a:r>
          </a:p>
        </p:txBody>
      </p:sp>
      <p:pic>
        <p:nvPicPr>
          <p:cNvPr id="9" name="Online Imag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7" t="17468" r="31710" b="72094"/>
          <a:stretch/>
        </p:blipFill>
        <p:spPr>
          <a:xfrm>
            <a:off x="3198284" y="1749437"/>
            <a:ext cx="4605699" cy="81136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/>
          <a:srcRect l="12981" t="56728" r="73076" b="26454"/>
          <a:stretch/>
        </p:blipFill>
        <p:spPr bwMode="auto">
          <a:xfrm>
            <a:off x="8043997" y="3923966"/>
            <a:ext cx="3302290" cy="21752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22783" y="1771015"/>
            <a:ext cx="305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filter is in-line of the CO sensor only!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61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Batteries 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15155" y="1790700"/>
            <a:ext cx="6452315" cy="441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Battery condition of the analyzer and remote can be checked in the 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Control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mode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Batt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remote (3 AA rechargeable)</a:t>
            </a: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Batt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B = base 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unit (lead-acid)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	Batteries in the remote will 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recharge when 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in the 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cradle and the main battery will recharge when connected to AC power.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6084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9415" y="2157008"/>
            <a:ext cx="4555900" cy="3705225"/>
          </a:xfrm>
        </p:spPr>
      </p:pic>
      <p:sp>
        <p:nvSpPr>
          <p:cNvPr id="46085" name="Line 8"/>
          <p:cNvSpPr>
            <a:spLocks noChangeShapeType="1"/>
          </p:cNvSpPr>
          <p:nvPr/>
        </p:nvSpPr>
        <p:spPr bwMode="auto">
          <a:xfrm>
            <a:off x="6593983" y="3593206"/>
            <a:ext cx="2975019" cy="244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9"/>
          <p:cNvSpPr>
            <a:spLocks noChangeShapeType="1"/>
          </p:cNvSpPr>
          <p:nvPr/>
        </p:nvSpPr>
        <p:spPr bwMode="auto">
          <a:xfrm flipV="1">
            <a:off x="5731100" y="4043966"/>
            <a:ext cx="3837902" cy="30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9817" y="0"/>
            <a:ext cx="853440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tx1"/>
                </a:solidFill>
              </a:rPr>
              <a:t>ECOM Analyzer Features</a:t>
            </a:r>
          </a:p>
        </p:txBody>
      </p:sp>
      <p:sp>
        <p:nvSpPr>
          <p:cNvPr id="247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9817" y="1619250"/>
            <a:ext cx="8152708" cy="47148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chemeClr val="tx1"/>
                </a:solidFill>
              </a:rPr>
              <a:t>Electrochemical Sensors</a:t>
            </a:r>
            <a:r>
              <a:rPr lang="en-US" dirty="0">
                <a:solidFill>
                  <a:schemeClr val="tx1"/>
                </a:solidFill>
              </a:rPr>
              <a:t> - City Technology Sensors designed specifically for emissions applications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chemeClr val="tx1"/>
                </a:solidFill>
              </a:rPr>
              <a:t>Internal Vacuum Pump </a:t>
            </a:r>
            <a:r>
              <a:rPr lang="en-US" dirty="0">
                <a:solidFill>
                  <a:schemeClr val="tx1"/>
                </a:solidFill>
              </a:rPr>
              <a:t>- Strong, High quality, pumps for fast response and industrial applications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chemeClr val="tx1"/>
                </a:solidFill>
              </a:rPr>
              <a:t>Sample Line &amp; Probe</a:t>
            </a:r>
            <a:r>
              <a:rPr lang="en-US" dirty="0">
                <a:solidFill>
                  <a:schemeClr val="tx1"/>
                </a:solidFill>
              </a:rPr>
              <a:t> – Teflon lined, high temperature sample lines &amp; Inconel </a:t>
            </a:r>
            <a:r>
              <a:rPr lang="en-US" dirty="0" smtClean="0">
                <a:solidFill>
                  <a:schemeClr val="tx1"/>
                </a:solidFill>
              </a:rPr>
              <a:t>probes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chemeClr val="tx1"/>
                </a:solidFill>
              </a:rPr>
              <a:t>Filter for Particulates &amp; Water</a:t>
            </a:r>
            <a:r>
              <a:rPr lang="en-US" dirty="0">
                <a:solidFill>
                  <a:schemeClr val="tx1"/>
                </a:solidFill>
              </a:rPr>
              <a:t> – Efficient, easy to change filters to protect the analyzer &amp; sensors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chemeClr val="tx1"/>
                </a:solidFill>
              </a:rPr>
              <a:t>LCD Display</a:t>
            </a:r>
            <a:r>
              <a:rPr lang="en-US" dirty="0">
                <a:solidFill>
                  <a:schemeClr val="tx1"/>
                </a:solidFill>
              </a:rPr>
              <a:t> – High quality, easy to read </a:t>
            </a:r>
            <a:r>
              <a:rPr lang="en-US" dirty="0" smtClean="0">
                <a:solidFill>
                  <a:schemeClr val="tx1"/>
                </a:solidFill>
              </a:rPr>
              <a:t>display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chemeClr val="tx1"/>
                </a:solidFill>
              </a:rPr>
              <a:t>Printer</a:t>
            </a:r>
            <a:r>
              <a:rPr lang="en-US" dirty="0">
                <a:solidFill>
                  <a:schemeClr val="tx1"/>
                </a:solidFill>
              </a:rPr>
              <a:t> – Impact printers / standard </a:t>
            </a:r>
            <a:r>
              <a:rPr lang="en-US" dirty="0" smtClean="0">
                <a:solidFill>
                  <a:schemeClr val="tx1"/>
                </a:solidFill>
              </a:rPr>
              <a:t>paper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2" y="121394"/>
            <a:ext cx="853440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Storing the analyzer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92550" y="2102476"/>
            <a:ext cx="8534400" cy="449150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Keep </a:t>
            </a:r>
            <a:r>
              <a:rPr lang="en-US" sz="2800" dirty="0">
                <a:solidFill>
                  <a:schemeClr val="tx1"/>
                </a:solidFill>
              </a:rPr>
              <a:t>the battery fully charged and operate </a:t>
            </a:r>
            <a:r>
              <a:rPr lang="en-US" sz="2800" dirty="0" smtClean="0">
                <a:solidFill>
                  <a:schemeClr val="tx1"/>
                </a:solidFill>
              </a:rPr>
              <a:t>the analyzer </a:t>
            </a:r>
            <a:r>
              <a:rPr lang="en-US" sz="2800" dirty="0">
                <a:solidFill>
                  <a:schemeClr val="tx1"/>
                </a:solidFill>
              </a:rPr>
              <a:t>on AC main voltage when possible.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Fully </a:t>
            </a:r>
            <a:r>
              <a:rPr lang="en-US" sz="2800" dirty="0">
                <a:solidFill>
                  <a:schemeClr val="tx1"/>
                </a:solidFill>
              </a:rPr>
              <a:t>charge the battery prior to storage or </a:t>
            </a:r>
            <a:r>
              <a:rPr lang="en-US" sz="2800" dirty="0" smtClean="0">
                <a:solidFill>
                  <a:schemeClr val="tx1"/>
                </a:solidFill>
              </a:rPr>
              <a:t>leave connected </a:t>
            </a:r>
            <a:r>
              <a:rPr lang="en-US" sz="2800" dirty="0">
                <a:solidFill>
                  <a:schemeClr val="tx1"/>
                </a:solidFill>
              </a:rPr>
              <a:t>to main power if possible. Full </a:t>
            </a:r>
            <a:r>
              <a:rPr lang="en-US" sz="2800" dirty="0" smtClean="0">
                <a:solidFill>
                  <a:schemeClr val="tx1"/>
                </a:solidFill>
              </a:rPr>
              <a:t>charge takes </a:t>
            </a:r>
            <a:r>
              <a:rPr lang="en-US" sz="2800" dirty="0">
                <a:solidFill>
                  <a:schemeClr val="tx1"/>
                </a:solidFill>
              </a:rPr>
              <a:t>8-10 hours. 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Store </a:t>
            </a:r>
            <a:r>
              <a:rPr lang="en-US" sz="2800" dirty="0">
                <a:solidFill>
                  <a:schemeClr val="tx1"/>
                </a:solidFill>
              </a:rPr>
              <a:t>the analyzer </a:t>
            </a:r>
            <a:r>
              <a:rPr lang="en-US" sz="2800" dirty="0" smtClean="0">
                <a:solidFill>
                  <a:schemeClr val="tx1"/>
                </a:solidFill>
              </a:rPr>
              <a:t>in </a:t>
            </a:r>
            <a:r>
              <a:rPr lang="en-US" sz="2800" dirty="0">
                <a:solidFill>
                  <a:schemeClr val="tx1"/>
                </a:solidFill>
              </a:rPr>
              <a:t>a cool, </a:t>
            </a:r>
            <a:r>
              <a:rPr lang="en-US" sz="2800" dirty="0" smtClean="0">
                <a:solidFill>
                  <a:schemeClr val="tx1"/>
                </a:solidFill>
              </a:rPr>
              <a:t>dry place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while plugged into AC power. If it is not possible to keep the analyzer plugged in while stored, make sure to charge it overnight at least once/month.</a:t>
            </a: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056" y="2544948"/>
            <a:ext cx="8534400" cy="1507067"/>
          </a:xfrm>
        </p:spPr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248399" y="2796863"/>
            <a:ext cx="5592233" cy="442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For detailed calibration instructions, consult the J2KN Pro Operations Manual.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037" y="248707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Calibration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487" y="1685925"/>
            <a:ext cx="8534400" cy="361526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Rich burn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 gas balanced in air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gas balanced in N2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NO2 gas balanced in air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Lean burn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CO/NO gas balanced in N2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NO2 gas balanced in air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59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" y="19103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Calibration Mode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33450" y="1624883"/>
            <a:ext cx="4495800" cy="32004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To 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enter calibration </a:t>
            </a: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mode, the remote 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unit must be in </a:t>
            </a: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the base cradle.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	Select </a:t>
            </a: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CONTROL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on main menu, then </a:t>
            </a: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OK 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Swipe calibration magnet over the area to the right of the on/off button on the remote.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5" r="1445" b="16242"/>
          <a:stretch/>
        </p:blipFill>
        <p:spPr>
          <a:xfrm rot="5400000">
            <a:off x="5058354" y="1954549"/>
            <a:ext cx="5930368" cy="316820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112913" y="4572000"/>
            <a:ext cx="2279560" cy="1339403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5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4169" y="4651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Calibration Mode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3640" y="2830132"/>
            <a:ext cx="5991897" cy="3200400"/>
          </a:xfrm>
        </p:spPr>
        <p:txBody>
          <a:bodyPr/>
          <a:lstStyle/>
          <a:p>
            <a:pPr indent="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After swiping the </a:t>
            </a:r>
            <a:r>
              <a:rPr lang="en-US" sz="2400" dirty="0" err="1" smtClean="0">
                <a:solidFill>
                  <a:schemeClr val="tx1"/>
                </a:solidFill>
              </a:rPr>
              <a:t>cal</a:t>
            </a:r>
            <a:r>
              <a:rPr lang="en-US" sz="2400" dirty="0" smtClean="0">
                <a:solidFill>
                  <a:schemeClr val="tx1"/>
                </a:solidFill>
              </a:rPr>
              <a:t> magnet, the analyzer will enter calibration mode.</a:t>
            </a:r>
          </a:p>
          <a:p>
            <a:pPr indent="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indent="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Press up/down to position the cursor beside the sensor you are calibrating.</a:t>
            </a:r>
            <a:endParaRPr lang="en-US" sz="2400" dirty="0">
              <a:solidFill>
                <a:schemeClr val="tx1"/>
              </a:solidFill>
            </a:endParaRPr>
          </a:p>
          <a:p>
            <a:pPr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3252" name="Picture 7" descr="IMG_034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5537" y="2845213"/>
            <a:ext cx="4194175" cy="3170238"/>
          </a:xfrm>
        </p:spPr>
      </p:pic>
    </p:spTree>
    <p:extLst>
      <p:ext uri="{BB962C8B-B14F-4D97-AF65-F5344CB8AC3E}">
        <p14:creationId xmlns:p14="http://schemas.microsoft.com/office/powerpoint/2010/main" val="32222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6178" y="378971"/>
            <a:ext cx="1004389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Basic Emission Testing Procedure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48607" y="1741715"/>
            <a:ext cx="9135622" cy="4644095"/>
          </a:xfrm>
        </p:spPr>
        <p:txBody>
          <a:bodyPr>
            <a:normAutofit fontScale="25000" lnSpcReduction="20000"/>
          </a:bodyPr>
          <a:lstStyle/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1. Start the analyzer in fresh air.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2. Allow analyzer to run for </a:t>
            </a:r>
            <a:r>
              <a:rPr lang="en-US" sz="8000" dirty="0" smtClean="0">
                <a:solidFill>
                  <a:schemeClr val="tx1"/>
                </a:solidFill>
              </a:rPr>
              <a:t>15-30 </a:t>
            </a:r>
            <a:r>
              <a:rPr lang="en-US" sz="8000" dirty="0">
                <a:solidFill>
                  <a:schemeClr val="tx1"/>
                </a:solidFill>
              </a:rPr>
              <a:t>minutes to reach </a:t>
            </a:r>
            <a:r>
              <a:rPr lang="en-US" sz="8000" dirty="0" smtClean="0">
                <a:solidFill>
                  <a:schemeClr val="tx1"/>
                </a:solidFill>
              </a:rPr>
              <a:t>stable temperature</a:t>
            </a:r>
            <a:r>
              <a:rPr lang="en-US" sz="8000" dirty="0">
                <a:solidFill>
                  <a:schemeClr val="tx1"/>
                </a:solidFill>
              </a:rPr>
              <a:t>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3. Turn analyzer off and re-power. The analyzer will set </a:t>
            </a:r>
            <a:r>
              <a:rPr lang="en-US" sz="8000" dirty="0" smtClean="0">
                <a:solidFill>
                  <a:schemeClr val="tx1"/>
                </a:solidFill>
              </a:rPr>
              <a:t>accurate </a:t>
            </a:r>
            <a:r>
              <a:rPr lang="en-US" sz="8000" dirty="0">
                <a:solidFill>
                  <a:schemeClr val="tx1"/>
                </a:solidFill>
              </a:rPr>
              <a:t>zero reference points &amp; </a:t>
            </a:r>
            <a:r>
              <a:rPr lang="en-US" sz="8000" dirty="0" smtClean="0">
                <a:solidFill>
                  <a:schemeClr val="tx1"/>
                </a:solidFill>
              </a:rPr>
              <a:t>temperature compensation curves </a:t>
            </a:r>
            <a:r>
              <a:rPr lang="en-US" sz="8000" dirty="0">
                <a:solidFill>
                  <a:schemeClr val="tx1"/>
                </a:solidFill>
              </a:rPr>
              <a:t>for the current </a:t>
            </a:r>
            <a:r>
              <a:rPr lang="en-US" sz="8000" dirty="0" smtClean="0">
                <a:solidFill>
                  <a:schemeClr val="tx1"/>
                </a:solidFill>
              </a:rPr>
              <a:t>temperature</a:t>
            </a:r>
            <a:r>
              <a:rPr lang="en-US" sz="8000" dirty="0">
                <a:solidFill>
                  <a:schemeClr val="tx1"/>
                </a:solidFill>
              </a:rPr>
              <a:t>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4. Insert probe into gas stream and observe the readings on the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display. 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5. Upon completion of sampling, pull sample </a:t>
            </a:r>
            <a:r>
              <a:rPr lang="en-US" sz="8000" dirty="0" smtClean="0">
                <a:solidFill>
                  <a:schemeClr val="tx1"/>
                </a:solidFill>
              </a:rPr>
              <a:t>line out </a:t>
            </a:r>
            <a:r>
              <a:rPr lang="en-US" sz="8000" dirty="0">
                <a:solidFill>
                  <a:schemeClr val="tx1"/>
                </a:solidFill>
              </a:rPr>
              <a:t>and allow analyzer </a:t>
            </a:r>
            <a:r>
              <a:rPr lang="en-US" sz="8000" dirty="0" smtClean="0">
                <a:solidFill>
                  <a:schemeClr val="tx1"/>
                </a:solidFill>
              </a:rPr>
              <a:t>to purge </a:t>
            </a:r>
            <a:r>
              <a:rPr lang="en-US" sz="8000" dirty="0">
                <a:solidFill>
                  <a:schemeClr val="tx1"/>
                </a:solidFill>
              </a:rPr>
              <a:t>with fresh air </a:t>
            </a:r>
            <a:r>
              <a:rPr lang="en-US" sz="8000" dirty="0" smtClean="0">
                <a:solidFill>
                  <a:schemeClr val="tx1"/>
                </a:solidFill>
              </a:rPr>
              <a:t>until </a:t>
            </a:r>
            <a:r>
              <a:rPr lang="en-US" sz="8000" dirty="0">
                <a:solidFill>
                  <a:schemeClr val="tx1"/>
                </a:solidFill>
              </a:rPr>
              <a:t>O2 </a:t>
            </a:r>
            <a:r>
              <a:rPr lang="en-US" sz="8000" dirty="0" smtClean="0">
                <a:solidFill>
                  <a:schemeClr val="tx1"/>
                </a:solidFill>
              </a:rPr>
              <a:t>readings are </a:t>
            </a:r>
            <a:r>
              <a:rPr lang="en-US" sz="8000" dirty="0">
                <a:solidFill>
                  <a:schemeClr val="tx1"/>
                </a:solidFill>
              </a:rPr>
              <a:t>above 20.0% and other readings are below 15 </a:t>
            </a:r>
            <a:r>
              <a:rPr lang="en-US" sz="8000" dirty="0" smtClean="0">
                <a:solidFill>
                  <a:schemeClr val="tx1"/>
                </a:solidFill>
              </a:rPr>
              <a:t>ppm before powering </a:t>
            </a:r>
            <a:r>
              <a:rPr lang="en-US" sz="8000" dirty="0">
                <a:solidFill>
                  <a:schemeClr val="tx1"/>
                </a:solidFill>
              </a:rPr>
              <a:t>off.</a:t>
            </a:r>
          </a:p>
          <a:p>
            <a:pPr marL="0" indent="-457200">
              <a:lnSpc>
                <a:spcPct val="120000"/>
              </a:lnSpc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-457200">
              <a:lnSpc>
                <a:spcPct val="12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271" y="501562"/>
            <a:ext cx="8534400" cy="1507067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5" descr="I:\Product pics\ECOM General\Building\Front corn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54" y="1784119"/>
            <a:ext cx="4434840" cy="261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50594" y="4591655"/>
            <a:ext cx="396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dirty="0"/>
              <a:t>1628 Oakbrook Drive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/>
              <a:t>Gainesville, </a:t>
            </a:r>
            <a:r>
              <a:rPr lang="en-US" dirty="0" smtClean="0"/>
              <a:t>GA </a:t>
            </a:r>
            <a:r>
              <a:rPr lang="en-US" dirty="0"/>
              <a:t>30507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/>
              <a:t>Toll Free: 877.326.6411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/>
              <a:t>Telephone: 770.532.3280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Fax: </a:t>
            </a:r>
            <a:r>
              <a:rPr lang="en-US" dirty="0"/>
              <a:t>770.532.3620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www.ecomusa.com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4560" y="418563"/>
            <a:ext cx="8077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Electrochemical Sensors</a:t>
            </a:r>
            <a:endParaRPr lang="en-US" sz="4800" b="1" dirty="0"/>
          </a:p>
        </p:txBody>
      </p:sp>
      <p:sp>
        <p:nvSpPr>
          <p:cNvPr id="2488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83771" y="1422400"/>
            <a:ext cx="5994400" cy="50546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 small </a:t>
            </a:r>
            <a:r>
              <a:rPr lang="en-US" sz="2400" dirty="0">
                <a:solidFill>
                  <a:schemeClr val="tx1"/>
                </a:solidFill>
              </a:rPr>
              <a:t>capillary allows </a:t>
            </a:r>
            <a:r>
              <a:rPr lang="en-US" sz="2400" dirty="0" smtClean="0">
                <a:solidFill>
                  <a:schemeClr val="tx1"/>
                </a:solidFill>
              </a:rPr>
              <a:t>gas to </a:t>
            </a:r>
            <a:r>
              <a:rPr lang="en-US" sz="2400" dirty="0">
                <a:solidFill>
                  <a:schemeClr val="tx1"/>
                </a:solidFill>
              </a:rPr>
              <a:t>diffuse into the </a:t>
            </a:r>
            <a:r>
              <a:rPr lang="en-US" sz="2400" dirty="0" smtClean="0">
                <a:solidFill>
                  <a:schemeClr val="tx1"/>
                </a:solidFill>
              </a:rPr>
              <a:t>sensor at </a:t>
            </a:r>
            <a:r>
              <a:rPr lang="en-US" sz="2400" dirty="0">
                <a:solidFill>
                  <a:schemeClr val="tx1"/>
                </a:solidFill>
              </a:rPr>
              <a:t>controlled </a:t>
            </a:r>
            <a:r>
              <a:rPr lang="en-US" sz="2400" dirty="0" smtClean="0">
                <a:solidFill>
                  <a:schemeClr val="tx1"/>
                </a:solidFill>
              </a:rPr>
              <a:t>rate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 chemical </a:t>
            </a:r>
            <a:r>
              <a:rPr lang="en-US" sz="2400" dirty="0">
                <a:solidFill>
                  <a:schemeClr val="tx1"/>
                </a:solidFill>
              </a:rPr>
              <a:t>reaction </a:t>
            </a:r>
            <a:r>
              <a:rPr lang="en-US" sz="2400" dirty="0" smtClean="0">
                <a:solidFill>
                  <a:schemeClr val="tx1"/>
                </a:solidFill>
              </a:rPr>
              <a:t>occurs: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xidation or reduction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chemical reaction generates a current.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This current is directly proportional to the concentration of the gas.</a:t>
            </a:r>
            <a:endParaRPr lang="en-US" sz="2400" dirty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type="body" sz="half" idx="2"/>
            <p:extLst>
              <p:ext uri="{D42A27DB-BD31-4B8C-83A1-F6EECF244321}">
                <p14:modId xmlns:p14="http://schemas.microsoft.com/office/powerpoint/2010/main" val="2777733172"/>
              </p:ext>
            </p:extLst>
          </p:nvPr>
        </p:nvGraphicFramePr>
        <p:xfrm>
          <a:off x="6939993" y="1867437"/>
          <a:ext cx="4186237" cy="4167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hoto Editor Photo" r:id="rId4" imgW="5657143" imgH="3723810" progId="MSPhotoEd.3">
                  <p:embed/>
                </p:oleObj>
              </mc:Choice>
              <mc:Fallback>
                <p:oleObj name="Photo Editor Photo" r:id="rId4" imgW="5657143" imgH="37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9993" y="1867437"/>
                        <a:ext cx="4186237" cy="4167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15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23615" y="1222204"/>
            <a:ext cx="8534400" cy="15070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ffectLst/>
              </a:rPr>
              <a:t>Gas Cooler &amp; Moisture Removal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968" y="2239874"/>
            <a:ext cx="7264400" cy="41973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4968" y="0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The Advantages of </a:t>
            </a:r>
            <a:r>
              <a:rPr lang="en-US" dirty="0" err="1" smtClean="0"/>
              <a:t>Ecom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7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92550" y="2102476"/>
            <a:ext cx="8534400" cy="410514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</a:rPr>
              <a:t>Portable analyzers is all we do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>
              <a:solidFill>
                <a:schemeClr val="tx1"/>
              </a:solidFill>
              <a:effectLst/>
            </a:endParaRP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</a:rPr>
              <a:t>Rugged packaging, robust analyzer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800" b="1" dirty="0">
              <a:solidFill>
                <a:schemeClr val="tx1"/>
              </a:solidFill>
              <a:effectLst/>
            </a:endParaRP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</a:rPr>
              <a:t>High strength internal pump = fast response time, consistency of results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tx1"/>
              </a:solidFill>
              <a:effectLst/>
            </a:endParaRP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</a:rPr>
              <a:t>ECOM analyzers are known for having advanced </a:t>
            </a:r>
            <a:r>
              <a:rPr lang="en-US" sz="2800" b="1" u="sng" dirty="0" smtClean="0">
                <a:solidFill>
                  <a:schemeClr val="tx1"/>
                </a:solidFill>
                <a:effectLst/>
              </a:rPr>
              <a:t>sample conditioning 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features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</a:rPr>
              <a:t>1-2 week turn-around when you send in your analyzer in for service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362241" y="211547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dirty="0" smtClean="0"/>
              <a:t>ECOM</a:t>
            </a:r>
            <a:r>
              <a:rPr lang="en-US" dirty="0" smtClean="0"/>
              <a:t> vs. Competition</a:t>
            </a:r>
          </a:p>
        </p:txBody>
      </p:sp>
    </p:spTree>
    <p:extLst>
      <p:ext uri="{BB962C8B-B14F-4D97-AF65-F5344CB8AC3E}">
        <p14:creationId xmlns:p14="http://schemas.microsoft.com/office/powerpoint/2010/main" val="36078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2241" y="211547"/>
            <a:ext cx="853440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ECOM</a:t>
            </a:r>
            <a:r>
              <a:rPr lang="en-US" dirty="0" smtClean="0">
                <a:effectLst/>
              </a:rPr>
              <a:t> vs. Competition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56190" y="1738648"/>
            <a:ext cx="8067675" cy="4845521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800" b="1" u="sng" dirty="0">
                <a:solidFill>
                  <a:schemeClr val="tx1"/>
                </a:solidFill>
              </a:rPr>
              <a:t>Inadequate Sample Conditioning</a:t>
            </a:r>
            <a:r>
              <a:rPr lang="en-US" sz="2800" dirty="0">
                <a:solidFill>
                  <a:schemeClr val="tx1"/>
                </a:solidFill>
              </a:rPr>
              <a:t> – gas coolers are generally too small to effectively cool the gas and remove the moisture.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800" b="1" u="sng" dirty="0">
                <a:solidFill>
                  <a:schemeClr val="tx1"/>
                </a:solidFill>
              </a:rPr>
              <a:t>Pump Flow Rate too low</a:t>
            </a:r>
            <a:r>
              <a:rPr lang="en-US" sz="2800" dirty="0">
                <a:solidFill>
                  <a:schemeClr val="tx1"/>
                </a:solidFill>
              </a:rPr>
              <a:t> – ECOM uses a </a:t>
            </a:r>
            <a:r>
              <a:rPr lang="en-US" sz="2800" dirty="0" smtClean="0">
                <a:solidFill>
                  <a:schemeClr val="tx1"/>
                </a:solidFill>
              </a:rPr>
              <a:t>2–3 </a:t>
            </a:r>
            <a:r>
              <a:rPr lang="en-US" sz="2800" dirty="0">
                <a:solidFill>
                  <a:schemeClr val="tx1"/>
                </a:solidFill>
              </a:rPr>
              <a:t>liter per minute flow. Competitors use 0.5-1.5 liter per minute. This means: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Slow response time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Slow stabilization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Limits </a:t>
            </a:r>
            <a:r>
              <a:rPr lang="en-US" sz="2800" dirty="0">
                <a:solidFill>
                  <a:schemeClr val="tx1"/>
                </a:solidFill>
              </a:rPr>
              <a:t>the use of a longer sample </a:t>
            </a:r>
            <a:r>
              <a:rPr lang="en-US" sz="2800" dirty="0" smtClean="0">
                <a:solidFill>
                  <a:schemeClr val="tx1"/>
                </a:solidFill>
              </a:rPr>
              <a:t>line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Allows </a:t>
            </a:r>
            <a:r>
              <a:rPr lang="en-US" sz="2800" dirty="0">
                <a:solidFill>
                  <a:schemeClr val="tx1"/>
                </a:solidFill>
              </a:rPr>
              <a:t>gas to be in contact with moisture for </a:t>
            </a:r>
            <a:r>
              <a:rPr lang="en-US" sz="2800" dirty="0" smtClean="0">
                <a:solidFill>
                  <a:schemeClr val="tx1"/>
                </a:solidFill>
              </a:rPr>
              <a:t>				longer period of time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NO2 drop-out leads to lower </a:t>
            </a:r>
            <a:r>
              <a:rPr lang="en-US" sz="2800" dirty="0" err="1" smtClean="0">
                <a:solidFill>
                  <a:schemeClr val="tx1"/>
                </a:solidFill>
              </a:rPr>
              <a:t>NOx</a:t>
            </a:r>
            <a:r>
              <a:rPr lang="en-US" sz="2800" dirty="0" smtClean="0">
                <a:solidFill>
                  <a:schemeClr val="tx1"/>
                </a:solidFill>
              </a:rPr>
              <a:t> accuracy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28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ECOM J2KN pro</a:t>
            </a:r>
          </a:p>
        </p:txBody>
      </p:sp>
      <p:sp>
        <p:nvSpPr>
          <p:cNvPr id="22016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157385" y="656259"/>
            <a:ext cx="5592233" cy="5870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Up to 6 gas sensors O2, </a:t>
            </a:r>
            <a:r>
              <a:rPr lang="en-US" dirty="0" smtClean="0">
                <a:solidFill>
                  <a:schemeClr val="tx1"/>
                </a:solidFill>
              </a:rPr>
              <a:t>CO, NO</a:t>
            </a:r>
            <a:r>
              <a:rPr lang="en-US" dirty="0">
                <a:solidFill>
                  <a:schemeClr val="tx1"/>
                </a:solidFill>
              </a:rPr>
              <a:t>, NO2, SO2, Combustibles, </a:t>
            </a:r>
            <a:r>
              <a:rPr lang="en-US" dirty="0" smtClean="0">
                <a:solidFill>
                  <a:schemeClr val="tx1"/>
                </a:solidFill>
              </a:rPr>
              <a:t>and an NDIR bench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Remote </a:t>
            </a:r>
            <a:r>
              <a:rPr lang="en-US" dirty="0">
                <a:solidFill>
                  <a:schemeClr val="tx1"/>
                </a:solidFill>
              </a:rPr>
              <a:t>Display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Thermoelectric Gas Cooler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High Flow Pump (</a:t>
            </a:r>
            <a:r>
              <a:rPr lang="en-US" dirty="0" smtClean="0">
                <a:solidFill>
                  <a:schemeClr val="tx1"/>
                </a:solidFill>
              </a:rPr>
              <a:t>2.0+ </a:t>
            </a:r>
            <a:r>
              <a:rPr lang="en-US" dirty="0">
                <a:solidFill>
                  <a:schemeClr val="tx1"/>
                </a:solidFill>
              </a:rPr>
              <a:t>lpm)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On-board Printer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Auto-Drain Water Trap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Flow meter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6-8 hour battery life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On board </a:t>
            </a:r>
            <a:r>
              <a:rPr lang="en-US" dirty="0" smtClean="0">
                <a:solidFill>
                  <a:schemeClr val="tx1"/>
                </a:solidFill>
              </a:rPr>
              <a:t>data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torage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DAS Compliance Testing Software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578" y="1296060"/>
            <a:ext cx="4739426" cy="48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1217" y="6003614"/>
            <a:ext cx="547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Pictured above: J2KN Pro Industrial with Teflon sample line and </a:t>
            </a:r>
            <a:r>
              <a:rPr lang="en-US" sz="1400" dirty="0" err="1" smtClean="0"/>
              <a:t>undercase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8356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84" y="2353733"/>
            <a:ext cx="9867674" cy="1507067"/>
          </a:xfrm>
        </p:spPr>
        <p:txBody>
          <a:bodyPr/>
          <a:lstStyle/>
          <a:p>
            <a:r>
              <a:rPr lang="en-US" dirty="0"/>
              <a:t>Analyzer Workshop / Walk through</a:t>
            </a:r>
          </a:p>
        </p:txBody>
      </p:sp>
    </p:spTree>
    <p:extLst>
      <p:ext uri="{BB962C8B-B14F-4D97-AF65-F5344CB8AC3E}">
        <p14:creationId xmlns:p14="http://schemas.microsoft.com/office/powerpoint/2010/main" val="24110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2218</TotalTime>
  <Words>1263</Words>
  <Application>Microsoft Office PowerPoint</Application>
  <PresentationFormat>Custom</PresentationFormat>
  <Paragraphs>229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Slice</vt:lpstr>
      <vt:lpstr>Photo Editor Photo</vt:lpstr>
      <vt:lpstr>Ecom America</vt:lpstr>
      <vt:lpstr>ECOM America Ltd.</vt:lpstr>
      <vt:lpstr>ECOM Analyzer Features</vt:lpstr>
      <vt:lpstr>Electrochemical Sensors</vt:lpstr>
      <vt:lpstr>Gas Cooler &amp; Moisture Removal</vt:lpstr>
      <vt:lpstr>PowerPoint Presentation</vt:lpstr>
      <vt:lpstr>ECOM vs. Competition</vt:lpstr>
      <vt:lpstr>ECOM J2KN pro</vt:lpstr>
      <vt:lpstr>Analyzer Workshop / Walk through</vt:lpstr>
      <vt:lpstr>Basic Emission Testing Procedure</vt:lpstr>
      <vt:lpstr>Power On  (I/O switches) </vt:lpstr>
      <vt:lpstr>Keypad </vt:lpstr>
      <vt:lpstr>Main menu</vt:lpstr>
      <vt:lpstr>Contrast control </vt:lpstr>
      <vt:lpstr>Gas analysis - choose fuel type</vt:lpstr>
      <vt:lpstr>Gas analysis – 1-min auto zero</vt:lpstr>
      <vt:lpstr>PowerPoint Presentation</vt:lpstr>
      <vt:lpstr>Gas analysis – zoom display</vt:lpstr>
      <vt:lpstr>Gas analysis – full display (2x)</vt:lpstr>
      <vt:lpstr>CO purge pump </vt:lpstr>
      <vt:lpstr>PRINTing your results</vt:lpstr>
      <vt:lpstr>Adjustments</vt:lpstr>
      <vt:lpstr>Units of Measure</vt:lpstr>
      <vt:lpstr>General Care &amp; Maintenance</vt:lpstr>
      <vt:lpstr>filters</vt:lpstr>
      <vt:lpstr>filters</vt:lpstr>
      <vt:lpstr>Filters – particulate filter &amp; in-line smoke filter</vt:lpstr>
      <vt:lpstr>Filter - NOX / Sox Filter Media</vt:lpstr>
      <vt:lpstr>Batteries </vt:lpstr>
      <vt:lpstr>Storing the analyzer</vt:lpstr>
      <vt:lpstr>calibration</vt:lpstr>
      <vt:lpstr>Calibration gas</vt:lpstr>
      <vt:lpstr>Calibration Mode</vt:lpstr>
      <vt:lpstr>Calibration Mode</vt:lpstr>
      <vt:lpstr>Basic Emission Testing Procedure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Ecom uSA</dc:title>
  <dc:creator>Scott DAlfonso</dc:creator>
  <cp:lastModifiedBy>Jack Varner</cp:lastModifiedBy>
  <cp:revision>53</cp:revision>
  <dcterms:created xsi:type="dcterms:W3CDTF">2013-06-21T14:19:36Z</dcterms:created>
  <dcterms:modified xsi:type="dcterms:W3CDTF">2014-01-31T15:27:36Z</dcterms:modified>
</cp:coreProperties>
</file>