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0" r:id="rId3"/>
    <p:sldId id="262" r:id="rId4"/>
    <p:sldId id="271" r:id="rId5"/>
    <p:sldId id="315" r:id="rId6"/>
    <p:sldId id="273" r:id="rId7"/>
    <p:sldId id="264" r:id="rId8"/>
    <p:sldId id="322" r:id="rId9"/>
    <p:sldId id="276" r:id="rId10"/>
    <p:sldId id="277" r:id="rId11"/>
    <p:sldId id="323" r:id="rId12"/>
    <p:sldId id="317" r:id="rId13"/>
    <p:sldId id="304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2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09" r:id="rId31"/>
    <p:sldId id="296" r:id="rId32"/>
    <p:sldId id="339" r:id="rId33"/>
    <p:sldId id="340" r:id="rId34"/>
    <p:sldId id="341" r:id="rId35"/>
    <p:sldId id="343" r:id="rId36"/>
    <p:sldId id="345" r:id="rId37"/>
    <p:sldId id="346" r:id="rId38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Header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C24F8-E415-4145-BEDE-504F3BB08D23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30450-07BC-48CF-8622-7D823A7CD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1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Header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86638-2754-4206-A18C-796D2871FDFC}" type="datetimeFigureOut">
              <a:rPr lang="en-US" smtClean="0"/>
              <a:t>1/31/2014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932B5-6B2B-4E5B-8BE9-579A39FEE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2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932B5-6B2B-4E5B-8BE9-579A39FEEA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0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932B5-6B2B-4E5B-8BE9-579A39FEEA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64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anose="020B0604020202020204" pitchFamily="34" charset="0"/>
              </a:rPr>
              <a:t>We explain to our customers the importance of proper gas cooling and ,moisture removal. And also show them how it works.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CAC02FC-EF7C-41B8-8CC1-51D8F8697291}" type="slidenum">
              <a:rPr lang="en-US"/>
              <a:pPr eaLnBrk="1" hangingPunct="1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4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8A66-74CC-4989-896A-C56D3D28F1AE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98021-DCAC-40C0-8D35-48A682D0C9AD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6DE2-B4D7-4142-B29B-AC1D9D9488A3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D171-8BEC-4B35-B219-CCAAFAD163D7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B3596-6070-4907-AEFD-A0E1D8B4A1D9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3EFD-873F-4E42-9F09-814070163895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4E43-0CCC-4858-B57A-421494D111CC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9E1-385D-44FA-9193-BA30A368FA46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7D9C-20AB-481B-BCC3-A1C670A5A91C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1A56B-E819-426A-9CF5-AB36AD95EC50}" type="datetime1">
              <a:rPr lang="en-US" smtClean="0"/>
              <a:t>1/31/2014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ECOM-Spartan-Finning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8ECED-7C96-4047-991A-37E1DDA42D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7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1AD53-58E6-491F-AF8E-01A7BA9A41CE}" type="datetime1">
              <a:rPr lang="en-US" smtClean="0"/>
              <a:t>1/31/2014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ECOM-Spartan-Finning Meeting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3201D6-00AD-4B60-B7A1-1DEDADCF87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7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1B8C-0CA0-49B5-AEEE-23D31990215A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7DC4C-CC6C-4323-957C-66ADE2C7E5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7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C413-AE06-4F9E-B4B1-D41D931FE8A5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9F9E7-80B2-4CE8-BD27-C8CAB08C202B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2FA6-9D73-4952-A7FD-1F6A9C5A7CB2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1C1A-577D-4B12-99E1-6A89327560CB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62428-3CAC-469B-B791-A05F45F52810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A3CFD-2120-4B33-A7F7-485503DD8507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41606-2E20-4284-B236-4F959EB2D763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EB69673-38AB-4787-A77A-320B503382E7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ECOM-Spartan-Finning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9" r:id="rId18"/>
    <p:sldLayoutId id="2147483671" r:id="rId19"/>
    <p:sldLayoutId id="2147483672" r:id="rId20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err="1" smtClean="0">
                <a:solidFill>
                  <a:schemeClr val="bg2"/>
                </a:solidFill>
              </a:rPr>
              <a:t>Ecom</a:t>
            </a:r>
            <a:r>
              <a:rPr lang="en-US" sz="7200" dirty="0" smtClean="0">
                <a:solidFill>
                  <a:schemeClr val="bg2"/>
                </a:solidFill>
              </a:rPr>
              <a:t> America</a:t>
            </a:r>
            <a:endParaRPr lang="en-US" sz="7200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EN2F Emissions Analyzer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45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1765201" y="20150"/>
            <a:ext cx="8534400" cy="150706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connections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93" y="1527217"/>
            <a:ext cx="7614433" cy="483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601B-5550-4E96-A92E-495A3C99790D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8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0869" y="0"/>
            <a:ext cx="8534400" cy="150706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KEYPAD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1978" y="6062728"/>
            <a:ext cx="990332" cy="379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B79E-102A-4098-9C9B-215796619082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89" y="1094743"/>
            <a:ext cx="6973842" cy="54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7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8992" y="0"/>
            <a:ext cx="8534400" cy="150706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Bluetooth remote (option)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B79E-102A-4098-9C9B-215796619082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987"/>
            <a:ext cx="59245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990725"/>
            <a:ext cx="63436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848350" y="6478073"/>
            <a:ext cx="990332" cy="379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DATA COLLECTION OPTIONS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06B0AB-A4C0-4578-941B-69690D450067}" type="datetime1">
              <a:rPr lang="en-US" smtClean="0"/>
              <a:t>1/31/2014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01D6-00AD-4B60-B7A1-1DEDADCF876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914861" y="1835233"/>
            <a:ext cx="9135622" cy="464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lnSpc>
                <a:spcPct val="120000"/>
              </a:lnSpc>
              <a:buClrTx/>
            </a:pPr>
            <a:r>
              <a:rPr lang="en-US" dirty="0" smtClean="0">
                <a:solidFill>
                  <a:schemeClr val="bg1"/>
                </a:solidFill>
              </a:rPr>
              <a:t>Use printer for paper print-outs (averaging or snapshots)</a:t>
            </a:r>
          </a:p>
          <a:p>
            <a:pPr marL="0" indent="-457200">
              <a:lnSpc>
                <a:spcPct val="120000"/>
              </a:lnSpc>
              <a:buClrTx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-457200">
              <a:lnSpc>
                <a:spcPct val="120000"/>
              </a:lnSpc>
              <a:buClrTx/>
            </a:pPr>
            <a:r>
              <a:rPr lang="en-US" dirty="0" smtClean="0">
                <a:solidFill>
                  <a:schemeClr val="bg1"/>
                </a:solidFill>
              </a:rPr>
              <a:t>On-board memory card slot saves data into a .csv file</a:t>
            </a:r>
          </a:p>
          <a:p>
            <a:pPr marL="0" indent="0">
              <a:lnSpc>
                <a:spcPct val="120000"/>
              </a:lnSpc>
              <a:buClrTx/>
              <a:buFont typeface="Wingdings 3" panose="05040102010807070707" pitchFamily="18" charset="2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-457200">
              <a:lnSpc>
                <a:spcPct val="120000"/>
              </a:lnSpc>
              <a:buClrTx/>
            </a:pPr>
            <a:r>
              <a:rPr lang="en-US" dirty="0" smtClean="0">
                <a:solidFill>
                  <a:schemeClr val="bg1"/>
                </a:solidFill>
              </a:rPr>
              <a:t>Use </a:t>
            </a:r>
            <a:r>
              <a:rPr lang="en-US" dirty="0" err="1" smtClean="0">
                <a:solidFill>
                  <a:schemeClr val="bg1"/>
                </a:solidFill>
              </a:rPr>
              <a:t>WiFi</a:t>
            </a:r>
            <a:r>
              <a:rPr lang="en-US" dirty="0" smtClean="0">
                <a:solidFill>
                  <a:schemeClr val="bg1"/>
                </a:solidFill>
              </a:rPr>
              <a:t> to connect to mobile app and save a snapshot</a:t>
            </a:r>
          </a:p>
          <a:p>
            <a:pPr marL="0" indent="-457200">
              <a:lnSpc>
                <a:spcPct val="120000"/>
              </a:lnSpc>
              <a:buClrTx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-457200">
              <a:lnSpc>
                <a:spcPct val="120000"/>
              </a:lnSpc>
              <a:buClrTx/>
            </a:pPr>
            <a:r>
              <a:rPr lang="en-US" dirty="0" smtClean="0">
                <a:solidFill>
                  <a:schemeClr val="bg1"/>
                </a:solidFill>
              </a:rPr>
              <a:t>Use </a:t>
            </a:r>
            <a:r>
              <a:rPr lang="en-US" dirty="0" err="1" smtClean="0">
                <a:solidFill>
                  <a:schemeClr val="bg1"/>
                </a:solidFill>
              </a:rPr>
              <a:t>WiFi</a:t>
            </a:r>
            <a:r>
              <a:rPr lang="en-US" dirty="0" smtClean="0">
                <a:solidFill>
                  <a:schemeClr val="bg1"/>
                </a:solidFill>
              </a:rPr>
              <a:t> and/or USB to communicate to DAS 5.1 software </a:t>
            </a:r>
          </a:p>
          <a:p>
            <a:pPr marL="914400" lvl="2" indent="-457200">
              <a:lnSpc>
                <a:spcPct val="120000"/>
              </a:lnSpc>
              <a:buClrTx/>
            </a:pPr>
            <a:r>
              <a:rPr lang="en-US" dirty="0" smtClean="0">
                <a:solidFill>
                  <a:schemeClr val="bg1"/>
                </a:solidFill>
              </a:rPr>
              <a:t>Creates basic data reports</a:t>
            </a:r>
          </a:p>
          <a:p>
            <a:pPr marL="0" indent="-457200">
              <a:lnSpc>
                <a:spcPct val="120000"/>
              </a:lnSpc>
              <a:buClrTx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-457200">
              <a:lnSpc>
                <a:spcPct val="120000"/>
              </a:lnSpc>
              <a:buClrTx/>
            </a:pPr>
            <a:r>
              <a:rPr lang="en-US" dirty="0" smtClean="0">
                <a:solidFill>
                  <a:schemeClr val="bg1"/>
                </a:solidFill>
              </a:rPr>
              <a:t>Advanced CRS software allows you to set-up procedures and customize data reports</a:t>
            </a:r>
          </a:p>
          <a:p>
            <a:pPr marL="0" indent="-457200">
              <a:lnSpc>
                <a:spcPct val="120000"/>
              </a:lnSpc>
              <a:buClrTx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-457200">
              <a:lnSpc>
                <a:spcPct val="120000"/>
              </a:lnSpc>
              <a:buClrTx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8992" y="0"/>
            <a:ext cx="8534400" cy="150706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ANALYZER START-UP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B79E-102A-4098-9C9B-215796619082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848350" y="6478073"/>
            <a:ext cx="990332" cy="379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18" y="1598925"/>
            <a:ext cx="7424342" cy="318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97818" y="4404574"/>
            <a:ext cx="2509032" cy="379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398" y="-136183"/>
            <a:ext cx="8534400" cy="150706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Analyzer start-up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(continued)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9" y="1292007"/>
            <a:ext cx="8302111" cy="410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49" y="5491027"/>
            <a:ext cx="5675434" cy="120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31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9589" y="169334"/>
            <a:ext cx="8534400" cy="150706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Gas analysis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- </a:t>
            </a:r>
            <a:r>
              <a:rPr lang="en-US" sz="3100" b="1" dirty="0" smtClean="0">
                <a:solidFill>
                  <a:schemeClr val="bg2"/>
                </a:solidFill>
                <a:effectLst/>
              </a:rPr>
              <a:t>choose fuel type</a:t>
            </a: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27651" name="Picture 5" descr="IMG_008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5673" r="9040" b="12264"/>
          <a:stretch/>
        </p:blipFill>
        <p:spPr>
          <a:xfrm>
            <a:off x="5994401" y="1676401"/>
            <a:ext cx="5173783" cy="3880337"/>
          </a:xfrm>
        </p:spPr>
      </p:pic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402168" y="1393460"/>
            <a:ext cx="5592233" cy="442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Once you enter Gas Analysis, the pump will turn on.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First you must select your fuel. Press up/down to scroll between the fuel type selections.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400" u="sng" dirty="0" smtClean="0">
                <a:solidFill>
                  <a:schemeClr val="bg1"/>
                </a:solidFill>
              </a:rPr>
              <a:t>The Fuel Type selection only affects the CO2, Efficiency, and Losses calculations</a:t>
            </a:r>
            <a:r>
              <a:rPr lang="en-US" sz="2400" dirty="0" smtClean="0">
                <a:solidFill>
                  <a:schemeClr val="bg1"/>
                </a:solidFill>
              </a:rPr>
              <a:t> NOT the ppm concentration of the emissions.</a:t>
            </a:r>
          </a:p>
        </p:txBody>
      </p:sp>
    </p:spTree>
    <p:extLst>
      <p:ext uri="{BB962C8B-B14F-4D97-AF65-F5344CB8AC3E}">
        <p14:creationId xmlns:p14="http://schemas.microsoft.com/office/powerpoint/2010/main" val="27674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8" y="191932"/>
            <a:ext cx="8534400" cy="1507067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Gas analysis – </a:t>
            </a:r>
            <a:r>
              <a:rPr lang="en-US" sz="2800" b="1" dirty="0" smtClean="0">
                <a:solidFill>
                  <a:schemeClr val="bg2"/>
                </a:solidFill>
              </a:rPr>
              <a:t>1-min auto zero</a:t>
            </a:r>
            <a:endParaRPr lang="en-US" sz="2800" b="1" dirty="0">
              <a:solidFill>
                <a:schemeClr val="bg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1" t="6401" r="29342" b="7591"/>
          <a:stretch/>
        </p:blipFill>
        <p:spPr>
          <a:xfrm rot="5400000">
            <a:off x="7271224" y="1416608"/>
            <a:ext cx="3520024" cy="4630502"/>
          </a:xfrm>
        </p:spPr>
      </p:pic>
      <p:sp>
        <p:nvSpPr>
          <p:cNvPr id="5" name="Rectangle 3"/>
          <p:cNvSpPr txBox="1">
            <a:spLocks noRot="1" noChangeArrowheads="1"/>
          </p:cNvSpPr>
          <p:nvPr/>
        </p:nvSpPr>
        <p:spPr>
          <a:xfrm>
            <a:off x="402168" y="1393460"/>
            <a:ext cx="6063026" cy="442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The 1-minute auto zero sequence does the following: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-Calibrates O2 sensor at 20.9%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-Sets zero points for all other sensors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-Sets temperature compensation 				curves for current temperature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-Checks mV reading of all sensors 			i.e. “function test”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2400" b="1" u="sng" dirty="0" smtClean="0">
                <a:solidFill>
                  <a:schemeClr val="bg1"/>
                </a:solidFill>
              </a:rPr>
              <a:t>Note:</a:t>
            </a:r>
            <a:r>
              <a:rPr lang="en-US" sz="2400" dirty="0" smtClean="0">
                <a:solidFill>
                  <a:schemeClr val="bg1"/>
                </a:solidFill>
              </a:rPr>
              <a:t> If the ambient temperature drifts more than 10°F, it is recommended to restart the analyzer to set accurate temperature compensation.</a:t>
            </a:r>
            <a:r>
              <a:rPr lang="en-US" sz="2400" dirty="0">
                <a:solidFill>
                  <a:schemeClr val="bg1"/>
                </a:solidFill>
              </a:rPr>
              <a:t>	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637" y="1339410"/>
            <a:ext cx="8084931" cy="493260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After the 1-minute auto-zero sequence, you will enter Gas Analysis mode.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There are 4 display screens: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Press up/down to toggle between 4 display screens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1: Zoom display (4 lines – large font size)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2: Zoom </a:t>
            </a:r>
            <a:r>
              <a:rPr lang="en-US" dirty="0">
                <a:solidFill>
                  <a:schemeClr val="bg1"/>
                </a:solidFill>
              </a:rPr>
              <a:t>display (4 lines – large font size)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3: Full display (9 lines)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4: Draft/Pressure measurement (pump will turn off)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There are 4 icons at the bottom of the display: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F1: Standby 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F2: Quick print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F3: CO purge pump on/off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F4: Edit display lines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2168" y="1919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Gas analysis</a:t>
            </a:r>
            <a:endParaRPr lang="en-US" sz="2800" b="1" dirty="0">
              <a:solidFill>
                <a:schemeClr val="bg2"/>
              </a:solidFill>
            </a:endParaRPr>
          </a:p>
        </p:txBody>
      </p:sp>
      <p:pic>
        <p:nvPicPr>
          <p:cNvPr id="2050" name="Picture 2" descr="C:\Users\Jack Varner\Downloads\photo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2719" r="40442" b="7549"/>
          <a:stretch/>
        </p:blipFill>
        <p:spPr bwMode="auto">
          <a:xfrm rot="5400000">
            <a:off x="7717367" y="2502795"/>
            <a:ext cx="388941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10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50383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CO purge pump </a:t>
            </a: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5440123" y="1307959"/>
            <a:ext cx="6026289" cy="5290457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</a:rPr>
              <a:t>An automatic CO purge pump introduces fresh air into the CO sensor when CO concentrations exceed pre-set limits of the </a:t>
            </a:r>
            <a:r>
              <a:rPr lang="en-US" sz="2400" dirty="0" smtClean="0">
                <a:solidFill>
                  <a:schemeClr val="bg1"/>
                </a:solidFill>
              </a:rPr>
              <a:t>sensor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(usually 4000ppm).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bg1"/>
                </a:solidFill>
              </a:rPr>
              <a:t>	This protects the CO sensor from over-range damage.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7" t="3819" r="29044" b="9353"/>
          <a:stretch/>
        </p:blipFill>
        <p:spPr>
          <a:xfrm rot="5400000">
            <a:off x="1328436" y="1120232"/>
            <a:ext cx="3425584" cy="461390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614057" y="4788805"/>
            <a:ext cx="595086" cy="683081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5913" y="5471886"/>
            <a:ext cx="5210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Pressing </a:t>
            </a:r>
            <a:r>
              <a:rPr lang="en-US" dirty="0">
                <a:solidFill>
                  <a:schemeClr val="bg1"/>
                </a:solidFill>
              </a:rPr>
              <a:t>F3 while in Gas Analysis mode activates the CO purge pump manually</a:t>
            </a:r>
            <a:r>
              <a:rPr lang="en-US" dirty="0" smtClean="0">
                <a:solidFill>
                  <a:schemeClr val="bg1"/>
                </a:solidFill>
              </a:rPr>
              <a:t>.   </a:t>
            </a:r>
            <a:r>
              <a:rPr lang="en-US" dirty="0">
                <a:solidFill>
                  <a:schemeClr val="bg1"/>
                </a:solidFill>
              </a:rPr>
              <a:t>The CO </a:t>
            </a:r>
            <a:r>
              <a:rPr lang="en-US" dirty="0" smtClean="0">
                <a:solidFill>
                  <a:schemeClr val="bg1"/>
                </a:solidFill>
              </a:rPr>
              <a:t>will dash </a:t>
            </a:r>
            <a:r>
              <a:rPr lang="en-US" dirty="0">
                <a:solidFill>
                  <a:schemeClr val="bg1"/>
                </a:solidFill>
              </a:rPr>
              <a:t>out on the </a:t>
            </a:r>
            <a:r>
              <a:rPr lang="en-US" dirty="0" smtClean="0">
                <a:solidFill>
                  <a:schemeClr val="bg1"/>
                </a:solidFill>
              </a:rPr>
              <a:t>screen. Press F3 again to turn off the purge pump.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9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1181" y="288819"/>
            <a:ext cx="8534400" cy="1507067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2"/>
                </a:solidFill>
              </a:rPr>
              <a:t>ECOM America Ltd.</a:t>
            </a:r>
          </a:p>
        </p:txBody>
      </p:sp>
      <p:sp>
        <p:nvSpPr>
          <p:cNvPr id="2252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09800" y="1524000"/>
            <a:ext cx="7772400" cy="4876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endParaRPr lang="en-US" sz="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Established in USA in </a:t>
            </a:r>
            <a:r>
              <a:rPr lang="en-US" sz="2800" dirty="0" smtClean="0">
                <a:solidFill>
                  <a:schemeClr val="bg1"/>
                </a:solidFill>
              </a:rPr>
              <a:t>1993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	20</a:t>
            </a:r>
            <a:r>
              <a:rPr lang="en-US" sz="2800" baseline="30000" dirty="0" smtClean="0">
                <a:solidFill>
                  <a:schemeClr val="bg1"/>
                </a:solidFill>
              </a:rPr>
              <a:t>th</a:t>
            </a:r>
            <a:r>
              <a:rPr lang="en-US" sz="2800" dirty="0" smtClean="0">
                <a:solidFill>
                  <a:schemeClr val="bg1"/>
                </a:solidFill>
              </a:rPr>
              <a:t> anniversary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Sister company of </a:t>
            </a:r>
            <a:r>
              <a:rPr lang="en-US" sz="2800" dirty="0">
                <a:solidFill>
                  <a:schemeClr val="bg1"/>
                </a:solidFill>
              </a:rPr>
              <a:t>RBR-ECOM, </a:t>
            </a:r>
            <a:r>
              <a:rPr lang="en-US" sz="2800" dirty="0" smtClean="0">
                <a:solidFill>
                  <a:schemeClr val="bg1"/>
                </a:solidFill>
              </a:rPr>
              <a:t>located in Iserlohn, Germany, established in 1985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Manufacturer of high quality portable combustion / emission </a:t>
            </a:r>
            <a:r>
              <a:rPr lang="en-US" sz="2800" dirty="0" smtClean="0">
                <a:solidFill>
                  <a:schemeClr val="bg1"/>
                </a:solidFill>
              </a:rPr>
              <a:t>analyzers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B031-0988-403D-93C3-2DA516A423B2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Inserting the probe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MKW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66" y="1977579"/>
            <a:ext cx="5219029" cy="365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51637" y="1339410"/>
            <a:ext cx="5265829" cy="4932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Ensure that the probe tip is in the center of the exhaust gas flow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Use the temperature indicator to find the ‘core stream’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 temperature will be the hottest in the core stream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Watch the indicator change from up arrow to down arrow – that is the point of maximum temperature, AKA the core stream </a:t>
            </a:r>
          </a:p>
        </p:txBody>
      </p:sp>
    </p:spTree>
    <p:extLst>
      <p:ext uri="{BB962C8B-B14F-4D97-AF65-F5344CB8AC3E}">
        <p14:creationId xmlns:p14="http://schemas.microsoft.com/office/powerpoint/2010/main" val="390994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0"/>
            <a:ext cx="11347451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Co purge pump 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47" y="2447888"/>
            <a:ext cx="88677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35314" y="1364807"/>
            <a:ext cx="98094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An automatic CO purge pump introduces fresh air into the CO sensor when CO concentrations exceed pre-set limits of the sensor (usually 4000ppm).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This </a:t>
            </a:r>
            <a:r>
              <a:rPr lang="en-US" sz="2000" dirty="0">
                <a:solidFill>
                  <a:schemeClr val="bg1"/>
                </a:solidFill>
              </a:rPr>
              <a:t>protects the CO sensor from over-range damage.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dirty="0">
                <a:solidFill>
                  <a:schemeClr val="bg1"/>
                </a:solidFill>
              </a:rPr>
              <a:t>analyzer will monitor the CO level and turn the pump off when levels drop below the maximum range of the sensors.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6639F4-305A-4E53-BB5A-F873EE219B58}" type="datetime1">
              <a:rPr lang="en-US" smtClean="0"/>
              <a:t>1/31/2014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ECED-7C96-4047-991A-37E1DDA42D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Draft/pressure measurement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440" y="1380991"/>
            <a:ext cx="7057019" cy="515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87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301624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chemeClr val="bg2"/>
                </a:solidFill>
                <a:effectLst/>
              </a:rPr>
              <a:t>PRINTing</a:t>
            </a:r>
            <a:r>
              <a:rPr lang="en-US" b="1" dirty="0" smtClean="0">
                <a:solidFill>
                  <a:schemeClr val="bg2"/>
                </a:solidFill>
                <a:effectLst/>
              </a:rPr>
              <a:t> your results</a:t>
            </a:r>
          </a:p>
        </p:txBody>
      </p:sp>
      <p:sp>
        <p:nvSpPr>
          <p:cNvPr id="34819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50761" y="1295400"/>
            <a:ext cx="10420439" cy="4951244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b="1" u="sng" dirty="0" smtClean="0">
                <a:solidFill>
                  <a:schemeClr val="bg1"/>
                </a:solidFill>
              </a:rPr>
              <a:t>Quick print (recommended):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make a print-out of </a:t>
            </a:r>
            <a:r>
              <a:rPr lang="en-US" dirty="0" smtClean="0">
                <a:solidFill>
                  <a:schemeClr val="bg1"/>
                </a:solidFill>
              </a:rPr>
              <a:t>the current </a:t>
            </a:r>
            <a:r>
              <a:rPr lang="en-US" dirty="0">
                <a:solidFill>
                  <a:schemeClr val="bg1"/>
                </a:solidFill>
              </a:rPr>
              <a:t>measurements, </a:t>
            </a:r>
            <a:r>
              <a:rPr lang="en-US" dirty="0" smtClean="0">
                <a:solidFill>
                  <a:schemeClr val="bg1"/>
                </a:solidFill>
              </a:rPr>
              <a:t>press </a:t>
            </a:r>
            <a:r>
              <a:rPr lang="en-US" dirty="0">
                <a:solidFill>
                  <a:schemeClr val="bg1"/>
                </a:solidFill>
              </a:rPr>
              <a:t>the F2 key located below </a:t>
            </a:r>
            <a:r>
              <a:rPr lang="en-US" dirty="0" smtClean="0">
                <a:solidFill>
                  <a:schemeClr val="bg1"/>
                </a:solidFill>
              </a:rPr>
              <a:t>the printer </a:t>
            </a:r>
            <a:r>
              <a:rPr lang="en-US" dirty="0">
                <a:solidFill>
                  <a:schemeClr val="bg1"/>
                </a:solidFill>
              </a:rPr>
              <a:t>icon displayed in the lower </a:t>
            </a:r>
            <a:r>
              <a:rPr lang="en-US" dirty="0" smtClean="0">
                <a:solidFill>
                  <a:schemeClr val="bg1"/>
                </a:solidFill>
              </a:rPr>
              <a:t>left portion </a:t>
            </a:r>
            <a:r>
              <a:rPr lang="en-US" dirty="0">
                <a:solidFill>
                  <a:schemeClr val="bg1"/>
                </a:solidFill>
              </a:rPr>
              <a:t>of the </a:t>
            </a:r>
            <a:r>
              <a:rPr lang="en-US" dirty="0" smtClean="0">
                <a:solidFill>
                  <a:schemeClr val="bg1"/>
                </a:solidFill>
              </a:rPr>
              <a:t>Gas Analysis display screen.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	The </a:t>
            </a:r>
            <a:r>
              <a:rPr lang="en-US" dirty="0">
                <a:solidFill>
                  <a:schemeClr val="bg1"/>
                </a:solidFill>
              </a:rPr>
              <a:t>printer will start and the </a:t>
            </a:r>
            <a:r>
              <a:rPr lang="en-US" dirty="0" smtClean="0">
                <a:solidFill>
                  <a:schemeClr val="bg1"/>
                </a:solidFill>
              </a:rPr>
              <a:t>display will indicate </a:t>
            </a:r>
            <a:r>
              <a:rPr lang="en-US" dirty="0">
                <a:solidFill>
                  <a:schemeClr val="bg1"/>
                </a:solidFill>
              </a:rPr>
              <a:t>the status of the print </a:t>
            </a:r>
            <a:r>
              <a:rPr lang="en-US" dirty="0" smtClean="0">
                <a:solidFill>
                  <a:schemeClr val="bg1"/>
                </a:solidFill>
              </a:rPr>
              <a:t>job.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b="1" u="sng" dirty="0" smtClean="0">
                <a:solidFill>
                  <a:schemeClr val="bg1"/>
                </a:solidFill>
              </a:rPr>
              <a:t>Print from memory: </a:t>
            </a:r>
            <a:r>
              <a:rPr lang="en-US" dirty="0" smtClean="0">
                <a:solidFill>
                  <a:schemeClr val="bg1"/>
                </a:solidFill>
              </a:rPr>
              <a:t>If you press the button with the printer icon, you must first press the button with the disk icon (#7) to save into temporary memory, then press the printer button. Remember to press #7 again to clear temporary memory before printing another snapshot.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calculations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05" y="1930925"/>
            <a:ext cx="6682715" cy="393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615385" y="1685612"/>
            <a:ext cx="4348020" cy="442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The calculations will only display and print out if they are valid.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02167" y="321972"/>
            <a:ext cx="4066802" cy="123219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Adjustments</a:t>
            </a:r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06062" y="1751527"/>
            <a:ext cx="5743977" cy="4803819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smtClean="0">
                <a:solidFill>
                  <a:schemeClr val="bg1"/>
                </a:solidFill>
              </a:rPr>
              <a:t>	Adjustments </a:t>
            </a:r>
            <a:r>
              <a:rPr lang="en-US" sz="2400" dirty="0">
                <a:solidFill>
                  <a:schemeClr val="bg1"/>
                </a:solidFill>
              </a:rPr>
              <a:t>allows the user to make changes to calculated and measured values, such as: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Units (ppm, mg/m3)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O2 </a:t>
            </a:r>
            <a:r>
              <a:rPr lang="en-US" sz="2400" dirty="0">
                <a:solidFill>
                  <a:schemeClr val="bg1"/>
                </a:solidFill>
              </a:rPr>
              <a:t>Correction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Time </a:t>
            </a:r>
            <a:r>
              <a:rPr lang="en-US" sz="2400" dirty="0">
                <a:solidFill>
                  <a:schemeClr val="bg1"/>
                </a:solidFill>
              </a:rPr>
              <a:t>/ Date Set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Bluetooth/USB baud rates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Change info on bottom of print-out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14671" r="39847" b="13862"/>
          <a:stretch/>
        </p:blipFill>
        <p:spPr>
          <a:xfrm rot="5400000">
            <a:off x="6980347" y="1107584"/>
            <a:ext cx="2897750" cy="44432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009882" y="3078051"/>
            <a:ext cx="1390918" cy="1197735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04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Units of Measure</a:t>
            </a:r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6781800" y="965915"/>
            <a:ext cx="3200400" cy="4520485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Units of measure can be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selected for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PPM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PPM – O2 Corrected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Mg/m3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Mg/m3 – O2 corrected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Mg/kWh – O2 corrected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Mg/MJ – O2 corrected</a:t>
            </a:r>
          </a:p>
        </p:txBody>
      </p:sp>
      <p:pic>
        <p:nvPicPr>
          <p:cNvPr id="39941" name="Picture 7" descr="IMG_0102"/>
          <p:cNvPicPr>
            <a:picLocks noGrp="1" noChangeAspect="1" noChangeArrowheads="1"/>
          </p:cNvPicPr>
          <p:nvPr>
            <p:ph type="clipArt"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t="12804" r="14867" b="17612"/>
          <a:stretch/>
        </p:blipFill>
        <p:spPr>
          <a:xfrm>
            <a:off x="998112" y="2245426"/>
            <a:ext cx="4404575" cy="3357748"/>
          </a:xfrm>
        </p:spPr>
      </p:pic>
    </p:spTree>
    <p:extLst>
      <p:ext uri="{BB962C8B-B14F-4D97-AF65-F5344CB8AC3E}">
        <p14:creationId xmlns:p14="http://schemas.microsoft.com/office/powerpoint/2010/main" val="201155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24905" y="2562225"/>
            <a:ext cx="11347451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General Care &amp; Maintenance</a:t>
            </a:r>
          </a:p>
        </p:txBody>
      </p:sp>
    </p:spTree>
    <p:extLst>
      <p:ext uri="{BB962C8B-B14F-4D97-AF65-F5344CB8AC3E}">
        <p14:creationId xmlns:p14="http://schemas.microsoft.com/office/powerpoint/2010/main" val="18876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36602" y="1223202"/>
            <a:ext cx="8696040" cy="44227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EN2F has 2 filters which should be periodically changed: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Particulate filter (top of water trap)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In-line smoke filter (tubing leading out of water trap)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filters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4583" t="26226" r="74039" b="60376"/>
          <a:stretch/>
        </p:blipFill>
        <p:spPr bwMode="auto">
          <a:xfrm>
            <a:off x="6452317" y="2949956"/>
            <a:ext cx="1231072" cy="664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/>
          <a:srcRect l="13943" t="42760" r="74359" b="45268"/>
          <a:stretch/>
        </p:blipFill>
        <p:spPr bwMode="auto">
          <a:xfrm>
            <a:off x="8262938" y="4197930"/>
            <a:ext cx="1047414" cy="679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22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609" y="27457"/>
            <a:ext cx="11347451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Accessories 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353020"/>
            <a:ext cx="102012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00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3935" y="582412"/>
            <a:ext cx="6198494" cy="122158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chemeClr val="bg2"/>
                </a:solidFill>
              </a:rPr>
              <a:t>ECOM Products</a:t>
            </a:r>
            <a:endParaRPr lang="en-US" sz="4800" b="1" dirty="0">
              <a:solidFill>
                <a:schemeClr val="bg2"/>
              </a:solidFill>
            </a:endParaRPr>
          </a:p>
        </p:txBody>
      </p:sp>
      <p:pic>
        <p:nvPicPr>
          <p:cNvPr id="11267" name="Picture 8" descr="CN_no ba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87637"/>
            <a:ext cx="23622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 descr="C:\Documents and Settings\Bill Foreman\My Documents\My Pictures\ECOM Pix\CL NOBA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54013"/>
            <a:ext cx="2380504" cy="253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 descr="C:\Documents and Settings\Bill Foreman\My Documents\My Pictures\ECOM Pix\j2kn pro NEW nob b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799" y="1915886"/>
            <a:ext cx="3620366" cy="366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7278" y="5306096"/>
            <a:ext cx="2395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CN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8464" y="5293217"/>
            <a:ext cx="2099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CL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6284" y="5359065"/>
            <a:ext cx="262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EN2F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66766" y="5359065"/>
            <a:ext cx="3705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J2KN PRO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7" descr="C:\Users\Jack Varner\Downloads\DSC_00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092" y="2329928"/>
            <a:ext cx="4488674" cy="325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D024-F2A6-4CBC-A6E0-AD4121E56BEB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8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4698" y="1470282"/>
            <a:ext cx="6845347" cy="123428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EN2F has 2 filters which should be periodically changed: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filters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7157C5-4FA2-4211-9A28-3F647D270A6A}" type="datetime1">
              <a:rPr lang="en-US" smtClean="0"/>
              <a:t>1/31/2014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01D6-00AD-4B60-B7A1-1DEDADCF876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495504" y="1484849"/>
            <a:ext cx="4091797" cy="442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Particulate filter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First line of defense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Filters out particulates and NH3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Change when it turns dark </a:t>
            </a:r>
            <a:r>
              <a:rPr lang="en-US" dirty="0" smtClean="0">
                <a:solidFill>
                  <a:schemeClr val="bg1"/>
                </a:solidFill>
              </a:rPr>
              <a:t>gray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In-line smoke filter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Second line of defense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Filters out </a:t>
            </a:r>
            <a:r>
              <a:rPr lang="en-US" dirty="0" err="1">
                <a:solidFill>
                  <a:schemeClr val="bg1"/>
                </a:solidFill>
              </a:rPr>
              <a:t>microparticulates</a:t>
            </a:r>
            <a:r>
              <a:rPr lang="en-US" dirty="0">
                <a:solidFill>
                  <a:schemeClr val="bg1"/>
                </a:solidFill>
              </a:rPr>
              <a:t> &amp; smoke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Change when it turns dark gray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443" y="2752354"/>
            <a:ext cx="36861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3799270" y="1996225"/>
            <a:ext cx="3696234" cy="2027201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224271" y="3915177"/>
            <a:ext cx="3271233" cy="1211652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46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Batteries 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515155" y="1790700"/>
            <a:ext cx="9221273" cy="44196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The Li-Ion battery will last 6-8 hours when fully charged.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endParaRPr lang="en-US" sz="28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Battery 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condition of the analyzer and remote can be checked in the </a:t>
            </a: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Control</a:t>
            </a: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 mode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5.7V to 6.7V is good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Battery alarm will start after it drops below approx. 5.7V.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sz="28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	(If you are using the Bluetooth remote, the display will automatically go dark after a period of time to save the battery life.)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3B7525-9BFA-4FAB-B4DF-0F52245C2E01}" type="datetime1">
              <a:rPr lang="en-US" smtClean="0"/>
              <a:t>1/31/2014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01D6-00AD-4B60-B7A1-1DEDADCF876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3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4212" y="121394"/>
            <a:ext cx="8534400" cy="150706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Storing the analyzer</a:t>
            </a:r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392550" y="2102476"/>
            <a:ext cx="8534400" cy="449150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	Keep </a:t>
            </a:r>
            <a:r>
              <a:rPr lang="en-US" sz="2800" dirty="0">
                <a:solidFill>
                  <a:schemeClr val="bg1"/>
                </a:solidFill>
              </a:rPr>
              <a:t>the battery fully charged and operate </a:t>
            </a:r>
            <a:r>
              <a:rPr lang="en-US" sz="2800" dirty="0" smtClean="0">
                <a:solidFill>
                  <a:schemeClr val="bg1"/>
                </a:solidFill>
              </a:rPr>
              <a:t>the analyzer </a:t>
            </a:r>
            <a:r>
              <a:rPr lang="en-US" sz="2800" dirty="0">
                <a:solidFill>
                  <a:schemeClr val="bg1"/>
                </a:solidFill>
              </a:rPr>
              <a:t>on AC main voltage when possible.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	Fully </a:t>
            </a:r>
            <a:r>
              <a:rPr lang="en-US" sz="2800" dirty="0">
                <a:solidFill>
                  <a:schemeClr val="bg1"/>
                </a:solidFill>
              </a:rPr>
              <a:t>charge the battery prior to storage or </a:t>
            </a:r>
            <a:r>
              <a:rPr lang="en-US" sz="2800" dirty="0" smtClean="0">
                <a:solidFill>
                  <a:schemeClr val="bg1"/>
                </a:solidFill>
              </a:rPr>
              <a:t>leave connected </a:t>
            </a:r>
            <a:r>
              <a:rPr lang="en-US" sz="2800" dirty="0">
                <a:solidFill>
                  <a:schemeClr val="bg1"/>
                </a:solidFill>
              </a:rPr>
              <a:t>to main power if possible. Full </a:t>
            </a:r>
            <a:r>
              <a:rPr lang="en-US" sz="2800" dirty="0" smtClean="0">
                <a:solidFill>
                  <a:schemeClr val="bg1"/>
                </a:solidFill>
              </a:rPr>
              <a:t>charge takes </a:t>
            </a:r>
            <a:r>
              <a:rPr lang="en-US" sz="2800" dirty="0">
                <a:solidFill>
                  <a:schemeClr val="bg1"/>
                </a:solidFill>
              </a:rPr>
              <a:t>8-10 hours. </a:t>
            </a:r>
            <a:endParaRPr lang="en-US" sz="2800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	Store </a:t>
            </a:r>
            <a:r>
              <a:rPr lang="en-US" sz="2800" dirty="0">
                <a:solidFill>
                  <a:schemeClr val="bg1"/>
                </a:solidFill>
              </a:rPr>
              <a:t>the analyzer </a:t>
            </a:r>
            <a:r>
              <a:rPr lang="en-US" sz="2800" dirty="0" smtClean="0">
                <a:solidFill>
                  <a:schemeClr val="bg1"/>
                </a:solidFill>
              </a:rPr>
              <a:t>in </a:t>
            </a:r>
            <a:r>
              <a:rPr lang="en-US" sz="2800" dirty="0">
                <a:solidFill>
                  <a:schemeClr val="bg1"/>
                </a:solidFill>
              </a:rPr>
              <a:t>a cool, </a:t>
            </a:r>
            <a:r>
              <a:rPr lang="en-US" sz="2800" dirty="0" smtClean="0">
                <a:solidFill>
                  <a:schemeClr val="bg1"/>
                </a:solidFill>
              </a:rPr>
              <a:t>dry place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while plugged into AC power. If it is not possible to keep the analyzer plugged in while stored, make sure to charge it overnight at least once/month.</a:t>
            </a:r>
            <a:endParaRPr lang="en-US" sz="28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090" y="0"/>
            <a:ext cx="8534400" cy="1507067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Changing printer paper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88" y="1454389"/>
            <a:ext cx="5905500" cy="497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29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153" y="237303"/>
            <a:ext cx="8534400" cy="1507067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Probe and sample line cleaning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58" y="2189408"/>
            <a:ext cx="8915823" cy="323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73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4169" y="46513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Calibration Mode</a:t>
            </a:r>
          </a:p>
        </p:txBody>
      </p:sp>
      <p:sp>
        <p:nvSpPr>
          <p:cNvPr id="5325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63640" y="1751527"/>
            <a:ext cx="5991897" cy="4279005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None/>
            </a:pP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	To enter calibration mode, select 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CONTROL</a:t>
            </a: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on main menu, then 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OK </a:t>
            </a: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None/>
            </a:pPr>
            <a:endParaRPr 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	Swipe calibration magnet over the area up-left of the </a:t>
            </a:r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ESC</a:t>
            </a:r>
            <a:r>
              <a:rPr 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button.</a:t>
            </a:r>
            <a:endParaRPr lang="en-US" sz="2400" dirty="0">
              <a:solidFill>
                <a:schemeClr val="bg1"/>
              </a:solidFill>
            </a:endParaRPr>
          </a:p>
          <a:p>
            <a:pPr indent="0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indent="0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After swiping the </a:t>
            </a:r>
            <a:r>
              <a:rPr lang="en-US" sz="2400" dirty="0" err="1" smtClean="0">
                <a:solidFill>
                  <a:schemeClr val="bg1"/>
                </a:solidFill>
              </a:rPr>
              <a:t>cal</a:t>
            </a:r>
            <a:r>
              <a:rPr lang="en-US" sz="2400" dirty="0" smtClean="0">
                <a:solidFill>
                  <a:schemeClr val="bg1"/>
                </a:solidFill>
              </a:rPr>
              <a:t> magnet, the analyzer will enter calibration mode.</a:t>
            </a:r>
          </a:p>
          <a:p>
            <a:pPr indent="0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indent="0"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Press up/down to position the cursor beside the sensor you are calibrating.</a:t>
            </a:r>
            <a:endParaRPr lang="en-US" sz="2400" dirty="0">
              <a:solidFill>
                <a:schemeClr val="bg1"/>
              </a:solidFill>
            </a:endParaRPr>
          </a:p>
          <a:p>
            <a:pPr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3252" name="Picture 7" descr="IMG_034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2811" y="2278542"/>
            <a:ext cx="4194175" cy="3170238"/>
          </a:xfrm>
        </p:spPr>
      </p:pic>
    </p:spTree>
    <p:extLst>
      <p:ext uri="{BB962C8B-B14F-4D97-AF65-F5344CB8AC3E}">
        <p14:creationId xmlns:p14="http://schemas.microsoft.com/office/powerpoint/2010/main" val="317515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6178" y="378971"/>
            <a:ext cx="10043890" cy="150706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Basic Emission Testing Procedure</a:t>
            </a:r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48607" y="1741715"/>
            <a:ext cx="9135622" cy="4644095"/>
          </a:xfrm>
        </p:spPr>
        <p:txBody>
          <a:bodyPr>
            <a:normAutofit fontScale="25000" lnSpcReduction="20000"/>
          </a:bodyPr>
          <a:lstStyle/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1. Start the analyzer in fresh air.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2. Allow analyzer to run for </a:t>
            </a:r>
            <a:r>
              <a:rPr lang="en-US" sz="8000" dirty="0" smtClean="0">
                <a:solidFill>
                  <a:schemeClr val="bg1"/>
                </a:solidFill>
              </a:rPr>
              <a:t>15-30 </a:t>
            </a:r>
            <a:r>
              <a:rPr lang="en-US" sz="8000" dirty="0">
                <a:solidFill>
                  <a:schemeClr val="bg1"/>
                </a:solidFill>
              </a:rPr>
              <a:t>minutes to reach </a:t>
            </a:r>
            <a:r>
              <a:rPr lang="en-US" sz="8000" dirty="0" smtClean="0">
                <a:solidFill>
                  <a:schemeClr val="bg1"/>
                </a:solidFill>
              </a:rPr>
              <a:t>stable temperature</a:t>
            </a:r>
            <a:r>
              <a:rPr lang="en-US" sz="8000" dirty="0">
                <a:solidFill>
                  <a:schemeClr val="bg1"/>
                </a:solidFill>
              </a:rPr>
              <a:t>.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3. Turn analyzer off and re-power. The analyzer will set </a:t>
            </a:r>
            <a:r>
              <a:rPr lang="en-US" sz="8000" dirty="0" smtClean="0">
                <a:solidFill>
                  <a:schemeClr val="bg1"/>
                </a:solidFill>
              </a:rPr>
              <a:t>accurate </a:t>
            </a:r>
            <a:r>
              <a:rPr lang="en-US" sz="8000" dirty="0">
                <a:solidFill>
                  <a:schemeClr val="bg1"/>
                </a:solidFill>
              </a:rPr>
              <a:t>zero reference points &amp; </a:t>
            </a:r>
            <a:r>
              <a:rPr lang="en-US" sz="8000" dirty="0" smtClean="0">
                <a:solidFill>
                  <a:schemeClr val="bg1"/>
                </a:solidFill>
              </a:rPr>
              <a:t>temperature compensation curves </a:t>
            </a:r>
            <a:r>
              <a:rPr lang="en-US" sz="8000" dirty="0">
                <a:solidFill>
                  <a:schemeClr val="bg1"/>
                </a:solidFill>
              </a:rPr>
              <a:t>for the current </a:t>
            </a:r>
            <a:r>
              <a:rPr lang="en-US" sz="8000" dirty="0" smtClean="0">
                <a:solidFill>
                  <a:schemeClr val="bg1"/>
                </a:solidFill>
              </a:rPr>
              <a:t>temperature</a:t>
            </a:r>
            <a:r>
              <a:rPr lang="en-US" sz="8000" dirty="0">
                <a:solidFill>
                  <a:schemeClr val="bg1"/>
                </a:solidFill>
              </a:rPr>
              <a:t>.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4. Insert probe into gas stream and observe the readings on the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display. 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5. Upon completion of sampling, pull sample </a:t>
            </a:r>
            <a:r>
              <a:rPr lang="en-US" sz="8000" dirty="0" smtClean="0">
                <a:solidFill>
                  <a:schemeClr val="bg1"/>
                </a:solidFill>
              </a:rPr>
              <a:t>line out </a:t>
            </a:r>
            <a:r>
              <a:rPr lang="en-US" sz="8000" dirty="0">
                <a:solidFill>
                  <a:schemeClr val="bg1"/>
                </a:solidFill>
              </a:rPr>
              <a:t>and allow analyzer </a:t>
            </a:r>
            <a:r>
              <a:rPr lang="en-US" sz="8000" dirty="0" smtClean="0">
                <a:solidFill>
                  <a:schemeClr val="bg1"/>
                </a:solidFill>
              </a:rPr>
              <a:t>to purge </a:t>
            </a:r>
            <a:r>
              <a:rPr lang="en-US" sz="8000" dirty="0">
                <a:solidFill>
                  <a:schemeClr val="bg1"/>
                </a:solidFill>
              </a:rPr>
              <a:t>with fresh air </a:t>
            </a:r>
            <a:r>
              <a:rPr lang="en-US" sz="8000" dirty="0" smtClean="0">
                <a:solidFill>
                  <a:schemeClr val="bg1"/>
                </a:solidFill>
              </a:rPr>
              <a:t>until </a:t>
            </a:r>
            <a:r>
              <a:rPr lang="en-US" sz="8000" dirty="0">
                <a:solidFill>
                  <a:schemeClr val="bg1"/>
                </a:solidFill>
              </a:rPr>
              <a:t>O2 </a:t>
            </a:r>
            <a:r>
              <a:rPr lang="en-US" sz="8000" dirty="0" smtClean="0">
                <a:solidFill>
                  <a:schemeClr val="bg1"/>
                </a:solidFill>
              </a:rPr>
              <a:t>readings are </a:t>
            </a:r>
            <a:r>
              <a:rPr lang="en-US" sz="8000" dirty="0">
                <a:solidFill>
                  <a:schemeClr val="bg1"/>
                </a:solidFill>
              </a:rPr>
              <a:t>above 20.0% and other readings are below 15 </a:t>
            </a:r>
            <a:r>
              <a:rPr lang="en-US" sz="8000" dirty="0" smtClean="0">
                <a:solidFill>
                  <a:schemeClr val="bg1"/>
                </a:solidFill>
              </a:rPr>
              <a:t>ppm before powering </a:t>
            </a:r>
            <a:r>
              <a:rPr lang="en-US" sz="8000" dirty="0">
                <a:solidFill>
                  <a:schemeClr val="bg1"/>
                </a:solidFill>
              </a:rPr>
              <a:t>off.</a:t>
            </a:r>
          </a:p>
          <a:p>
            <a:pPr marL="0" indent="-457200">
              <a:lnSpc>
                <a:spcPct val="12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-457200"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271" y="501562"/>
            <a:ext cx="8534400" cy="1507067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Thank you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4" name="Picture 5" descr="I:\Product pics\ECOM General\Building\Front corn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54" y="1784119"/>
            <a:ext cx="4434840" cy="261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950594" y="4591655"/>
            <a:ext cx="3962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1628 Oakbrook Drive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Gainesville, </a:t>
            </a:r>
            <a:r>
              <a:rPr lang="en-US" dirty="0" smtClean="0">
                <a:solidFill>
                  <a:schemeClr val="bg1"/>
                </a:solidFill>
              </a:rPr>
              <a:t>GA </a:t>
            </a:r>
            <a:r>
              <a:rPr lang="en-US" dirty="0">
                <a:solidFill>
                  <a:schemeClr val="bg1"/>
                </a:solidFill>
              </a:rPr>
              <a:t>30507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Toll Free: 877.326.6411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Telephone: 770.532.3280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bg1"/>
                </a:solidFill>
              </a:rPr>
              <a:t>Fax: </a:t>
            </a:r>
            <a:r>
              <a:rPr lang="en-US" dirty="0">
                <a:solidFill>
                  <a:schemeClr val="bg1"/>
                </a:solidFill>
              </a:rPr>
              <a:t>770.532.3620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bg1"/>
                </a:solidFill>
              </a:rPr>
              <a:t>www.ecomusa.com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68237" y="1507067"/>
            <a:ext cx="4009109" cy="40308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cap="none" dirty="0" smtClean="0">
                <a:solidFill>
                  <a:schemeClr val="bg1"/>
                </a:solidFill>
                <a:effectLst/>
              </a:rPr>
              <a:t>Peltier cooler connected to a peristaltic pump:</a:t>
            </a:r>
            <a:br>
              <a:rPr lang="en-US" sz="2800" cap="none" dirty="0" smtClean="0">
                <a:solidFill>
                  <a:schemeClr val="bg1"/>
                </a:solidFill>
                <a:effectLst/>
              </a:rPr>
            </a:br>
            <a:r>
              <a:rPr lang="en-US" sz="2800" cap="none" dirty="0" smtClean="0">
                <a:solidFill>
                  <a:schemeClr val="bg1"/>
                </a:solidFill>
                <a:effectLst/>
              </a:rPr>
              <a:t/>
            </a:r>
            <a:br>
              <a:rPr lang="en-US" sz="2800" cap="none" dirty="0" smtClean="0">
                <a:solidFill>
                  <a:schemeClr val="bg1"/>
                </a:solidFill>
                <a:effectLst/>
              </a:rPr>
            </a:br>
            <a:r>
              <a:rPr lang="en-US" sz="2800" cap="none" dirty="0" smtClean="0">
                <a:solidFill>
                  <a:schemeClr val="bg1"/>
                </a:solidFill>
              </a:rPr>
              <a:t>-Efficient gas cooling</a:t>
            </a:r>
            <a:br>
              <a:rPr lang="en-US" sz="2800" cap="none" dirty="0" smtClean="0">
                <a:solidFill>
                  <a:schemeClr val="bg1"/>
                </a:solidFill>
              </a:rPr>
            </a:br>
            <a:r>
              <a:rPr lang="en-US" sz="2800" cap="none" dirty="0" smtClean="0">
                <a:solidFill>
                  <a:schemeClr val="bg1"/>
                </a:solidFill>
              </a:rPr>
              <a:t/>
            </a:r>
            <a:br>
              <a:rPr lang="en-US" sz="2800" cap="none" dirty="0" smtClean="0">
                <a:solidFill>
                  <a:schemeClr val="bg1"/>
                </a:solidFill>
              </a:rPr>
            </a:br>
            <a:r>
              <a:rPr lang="en-US" sz="2800" cap="none" dirty="0" smtClean="0">
                <a:solidFill>
                  <a:schemeClr val="bg1"/>
                </a:solidFill>
              </a:rPr>
              <a:t>-Automatic water removal</a:t>
            </a:r>
            <a:endParaRPr lang="en-US" sz="2800" cap="none" dirty="0">
              <a:solidFill>
                <a:schemeClr val="bg1"/>
              </a:solidFill>
              <a:effectLst/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9968" y="1673204"/>
            <a:ext cx="7264400" cy="419735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4968" y="0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The Advantages of </a:t>
            </a:r>
            <a:r>
              <a:rPr lang="en-US" b="1" dirty="0" err="1" smtClean="0">
                <a:solidFill>
                  <a:schemeClr val="bg2"/>
                </a:solidFill>
              </a:rPr>
              <a:t>Ecom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4C3DF-6C01-4289-A2AB-7B92369E81DF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75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392550" y="2102476"/>
            <a:ext cx="8534400" cy="4105141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effectLst/>
              </a:rPr>
              <a:t>Portable analyzers is all we do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b="1" dirty="0">
              <a:solidFill>
                <a:schemeClr val="bg1"/>
              </a:solidFill>
              <a:effectLst/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effectLst/>
              </a:rPr>
              <a:t>Rugged packaging, robust analyzer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2800" b="1" dirty="0">
              <a:solidFill>
                <a:schemeClr val="bg1"/>
              </a:solidFill>
              <a:effectLst/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effectLst/>
              </a:rPr>
              <a:t>High strength internal pump = fast response time, consistency of results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2800" b="1" dirty="0" smtClean="0">
              <a:solidFill>
                <a:schemeClr val="bg1"/>
              </a:solidFill>
              <a:effectLst/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effectLst/>
              </a:rPr>
              <a:t>ECOM analyzers are known for having advanced </a:t>
            </a:r>
            <a:r>
              <a:rPr lang="en-US" sz="2800" b="1" u="sng" dirty="0" smtClean="0">
                <a:solidFill>
                  <a:schemeClr val="bg1"/>
                </a:solidFill>
                <a:effectLst/>
              </a:rPr>
              <a:t>sample conditioning </a:t>
            </a:r>
            <a:r>
              <a:rPr lang="en-US" sz="2800" b="1" dirty="0" smtClean="0">
                <a:solidFill>
                  <a:schemeClr val="bg1"/>
                </a:solidFill>
                <a:effectLst/>
              </a:rPr>
              <a:t>features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effectLst/>
              </a:rPr>
              <a:t>1-2 week turn-around when you send in your analyzer in for service</a:t>
            </a: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362241" y="211547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2"/>
                </a:solidFill>
              </a:rPr>
              <a:t>ECOM</a:t>
            </a:r>
            <a:r>
              <a:rPr lang="en-US" dirty="0" smtClean="0">
                <a:solidFill>
                  <a:schemeClr val="bg2"/>
                </a:solidFill>
              </a:rPr>
              <a:t> vs. Competition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05BF-1672-4CA1-88E1-1CD0B43496F4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5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62241" y="211547"/>
            <a:ext cx="8534400" cy="150706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ECOM</a:t>
            </a:r>
            <a:r>
              <a:rPr lang="en-US" dirty="0" smtClean="0">
                <a:solidFill>
                  <a:schemeClr val="bg2"/>
                </a:solidFill>
                <a:effectLst/>
              </a:rPr>
              <a:t> vs. Competition</a:t>
            </a:r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56190" y="1738648"/>
            <a:ext cx="8067675" cy="4845521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800" b="1" u="sng" dirty="0">
                <a:solidFill>
                  <a:schemeClr val="bg1"/>
                </a:solidFill>
              </a:rPr>
              <a:t>Inadequate Sample Conditioning</a:t>
            </a:r>
            <a:r>
              <a:rPr lang="en-US" sz="2800" dirty="0">
                <a:solidFill>
                  <a:schemeClr val="bg1"/>
                </a:solidFill>
              </a:rPr>
              <a:t> – gas coolers are generally too small to effectively cool the gas and remove the moisture.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800" b="1" u="sng" dirty="0">
                <a:solidFill>
                  <a:schemeClr val="bg1"/>
                </a:solidFill>
              </a:rPr>
              <a:t>Pump Flow Rate too low</a:t>
            </a:r>
            <a:r>
              <a:rPr lang="en-US" sz="2800" dirty="0">
                <a:solidFill>
                  <a:schemeClr val="bg1"/>
                </a:solidFill>
              </a:rPr>
              <a:t> – ECOM uses a </a:t>
            </a:r>
            <a:r>
              <a:rPr lang="en-US" sz="2800" dirty="0" smtClean="0">
                <a:solidFill>
                  <a:schemeClr val="bg1"/>
                </a:solidFill>
              </a:rPr>
              <a:t>2–3 </a:t>
            </a:r>
            <a:r>
              <a:rPr lang="en-US" sz="2800" dirty="0">
                <a:solidFill>
                  <a:schemeClr val="bg1"/>
                </a:solidFill>
              </a:rPr>
              <a:t>liter per minute flow. Competitors use 0.5-1.5 liter per minute. This means: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Slow response time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	Slow stabilization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	Limits </a:t>
            </a:r>
            <a:r>
              <a:rPr lang="en-US" sz="2800" dirty="0">
                <a:solidFill>
                  <a:schemeClr val="bg1"/>
                </a:solidFill>
              </a:rPr>
              <a:t>the use of a longer sample </a:t>
            </a:r>
            <a:r>
              <a:rPr lang="en-US" sz="2800" dirty="0" smtClean="0">
                <a:solidFill>
                  <a:schemeClr val="bg1"/>
                </a:solidFill>
              </a:rPr>
              <a:t>line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	Allows </a:t>
            </a:r>
            <a:r>
              <a:rPr lang="en-US" sz="2800" dirty="0">
                <a:solidFill>
                  <a:schemeClr val="bg1"/>
                </a:solidFill>
              </a:rPr>
              <a:t>gas to be in contact with moisture for </a:t>
            </a:r>
            <a:r>
              <a:rPr lang="en-US" sz="2800" dirty="0" smtClean="0">
                <a:solidFill>
                  <a:schemeClr val="bg1"/>
                </a:solidFill>
              </a:rPr>
              <a:t>				longer period of time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NO2 drop-out leads to lower </a:t>
            </a:r>
            <a:r>
              <a:rPr lang="en-US" sz="2800" dirty="0" err="1" smtClean="0">
                <a:solidFill>
                  <a:schemeClr val="bg1"/>
                </a:solidFill>
              </a:rPr>
              <a:t>NOx</a:t>
            </a:r>
            <a:r>
              <a:rPr lang="en-US" sz="2800" dirty="0" smtClean="0">
                <a:solidFill>
                  <a:schemeClr val="bg1"/>
                </a:solidFill>
              </a:rPr>
              <a:t> accuracy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7C0B-7741-499C-9CA4-F10A1E64AD03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5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</a:rPr>
              <a:t>ECOM EN2F</a:t>
            </a:r>
          </a:p>
        </p:txBody>
      </p:sp>
      <p:sp>
        <p:nvSpPr>
          <p:cNvPr id="220163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452917" y="643007"/>
            <a:ext cx="5640946" cy="58705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Up to </a:t>
            </a:r>
            <a:r>
              <a:rPr lang="en-US" dirty="0" smtClean="0">
                <a:solidFill>
                  <a:schemeClr val="bg1"/>
                </a:solidFill>
              </a:rPr>
              <a:t>4 </a:t>
            </a:r>
            <a:r>
              <a:rPr lang="en-US" dirty="0">
                <a:solidFill>
                  <a:schemeClr val="bg1"/>
                </a:solidFill>
              </a:rPr>
              <a:t>gas sensors O2, </a:t>
            </a:r>
            <a:r>
              <a:rPr lang="en-US" dirty="0" smtClean="0">
                <a:solidFill>
                  <a:schemeClr val="bg1"/>
                </a:solidFill>
              </a:rPr>
              <a:t>CO, NO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NO2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(True </a:t>
            </a:r>
            <a:r>
              <a:rPr lang="en-US" dirty="0" err="1" smtClean="0">
                <a:solidFill>
                  <a:schemeClr val="bg1"/>
                </a:solidFill>
              </a:rPr>
              <a:t>Nox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>
                <a:solidFill>
                  <a:schemeClr val="bg1"/>
                </a:solidFill>
              </a:rPr>
              <a:t>Remote Display (optional)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Thermoelectric Gas Cooler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High Flow Pump </a:t>
            </a:r>
            <a:r>
              <a:rPr lang="en-US" dirty="0" smtClean="0">
                <a:solidFill>
                  <a:schemeClr val="bg1"/>
                </a:solidFill>
              </a:rPr>
              <a:t>(1.8+ </a:t>
            </a:r>
            <a:r>
              <a:rPr lang="en-US" dirty="0">
                <a:solidFill>
                  <a:schemeClr val="bg1"/>
                </a:solidFill>
              </a:rPr>
              <a:t>lpm)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>
                <a:solidFill>
                  <a:schemeClr val="bg1"/>
                </a:solidFill>
              </a:rPr>
              <a:t>On-board Printer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Auto-Drain Water Trap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Flow meter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6-8 hour battery life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On board </a:t>
            </a:r>
            <a:r>
              <a:rPr lang="en-US" dirty="0" smtClean="0">
                <a:solidFill>
                  <a:schemeClr val="bg1"/>
                </a:solidFill>
              </a:rPr>
              <a:t>data storage 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– memory card slot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>
                <a:solidFill>
                  <a:schemeClr val="bg1"/>
                </a:solidFill>
              </a:rPr>
              <a:t>Bluetooth or </a:t>
            </a:r>
            <a:r>
              <a:rPr lang="en-US" dirty="0" err="1" smtClean="0">
                <a:solidFill>
                  <a:schemeClr val="bg1"/>
                </a:solidFill>
              </a:rPr>
              <a:t>WiFi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7" descr="C:\Users\Jack Varner\Downloads\DSC_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795" y="1255101"/>
            <a:ext cx="8085138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Users\Jack Varner\Downloads\DSC_00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2"/>
          <a:stretch/>
        </p:blipFill>
        <p:spPr bwMode="auto">
          <a:xfrm>
            <a:off x="6401343" y="2133600"/>
            <a:ext cx="6932612" cy="485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C0D83D-4D08-43B2-8C01-F6ABF117A388}" type="datetime1">
              <a:rPr lang="en-US" smtClean="0"/>
              <a:t>1/31/2014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8ECED-7C96-4047-991A-37E1DDA42D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56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05884" y="378971"/>
            <a:ext cx="10043890" cy="150706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Basic Emission Testing Procedure</a:t>
            </a:r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48607" y="1741715"/>
            <a:ext cx="9135622" cy="4644095"/>
          </a:xfrm>
        </p:spPr>
        <p:txBody>
          <a:bodyPr>
            <a:normAutofit fontScale="25000" lnSpcReduction="20000"/>
          </a:bodyPr>
          <a:lstStyle/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1. Start the analyzer in fresh air.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2. Allow analyzer to run for </a:t>
            </a:r>
            <a:r>
              <a:rPr lang="en-US" sz="8000" dirty="0" smtClean="0">
                <a:solidFill>
                  <a:schemeClr val="bg1"/>
                </a:solidFill>
              </a:rPr>
              <a:t>15-30 </a:t>
            </a:r>
            <a:r>
              <a:rPr lang="en-US" sz="8000" dirty="0">
                <a:solidFill>
                  <a:schemeClr val="bg1"/>
                </a:solidFill>
              </a:rPr>
              <a:t>minutes to reach </a:t>
            </a:r>
            <a:r>
              <a:rPr lang="en-US" sz="8000" dirty="0" smtClean="0">
                <a:solidFill>
                  <a:schemeClr val="bg1"/>
                </a:solidFill>
              </a:rPr>
              <a:t>stable temperature</a:t>
            </a:r>
            <a:r>
              <a:rPr lang="en-US" sz="8000" dirty="0">
                <a:solidFill>
                  <a:schemeClr val="bg1"/>
                </a:solidFill>
              </a:rPr>
              <a:t>.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3. Turn analyzer off and re-power. The analyzer will set </a:t>
            </a:r>
            <a:r>
              <a:rPr lang="en-US" sz="8000" dirty="0" smtClean="0">
                <a:solidFill>
                  <a:schemeClr val="bg1"/>
                </a:solidFill>
              </a:rPr>
              <a:t>accurate </a:t>
            </a:r>
            <a:r>
              <a:rPr lang="en-US" sz="8000" dirty="0">
                <a:solidFill>
                  <a:schemeClr val="bg1"/>
                </a:solidFill>
              </a:rPr>
              <a:t>zero reference points &amp; </a:t>
            </a:r>
            <a:r>
              <a:rPr lang="en-US" sz="8000" dirty="0" smtClean="0">
                <a:solidFill>
                  <a:schemeClr val="bg1"/>
                </a:solidFill>
              </a:rPr>
              <a:t>temperature compensation curves </a:t>
            </a:r>
            <a:r>
              <a:rPr lang="en-US" sz="8000" dirty="0">
                <a:solidFill>
                  <a:schemeClr val="bg1"/>
                </a:solidFill>
              </a:rPr>
              <a:t>for the current </a:t>
            </a:r>
            <a:r>
              <a:rPr lang="en-US" sz="8000" dirty="0" smtClean="0">
                <a:solidFill>
                  <a:schemeClr val="bg1"/>
                </a:solidFill>
              </a:rPr>
              <a:t>temperature</a:t>
            </a:r>
            <a:r>
              <a:rPr lang="en-US" sz="8000" dirty="0">
                <a:solidFill>
                  <a:schemeClr val="bg1"/>
                </a:solidFill>
              </a:rPr>
              <a:t>.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4. Insert probe into gas stream and observe the readings on the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display. 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</a:rPr>
              <a:t>5. Upon completion of sampling, pull sample </a:t>
            </a:r>
            <a:r>
              <a:rPr lang="en-US" sz="8000" dirty="0" smtClean="0">
                <a:solidFill>
                  <a:schemeClr val="bg1"/>
                </a:solidFill>
              </a:rPr>
              <a:t>line out </a:t>
            </a:r>
            <a:r>
              <a:rPr lang="en-US" sz="8000" dirty="0">
                <a:solidFill>
                  <a:schemeClr val="bg1"/>
                </a:solidFill>
              </a:rPr>
              <a:t>and allow analyzer </a:t>
            </a:r>
            <a:r>
              <a:rPr lang="en-US" sz="8000" dirty="0" smtClean="0">
                <a:solidFill>
                  <a:schemeClr val="bg1"/>
                </a:solidFill>
              </a:rPr>
              <a:t>to purge </a:t>
            </a:r>
            <a:r>
              <a:rPr lang="en-US" sz="8000" dirty="0">
                <a:solidFill>
                  <a:schemeClr val="bg1"/>
                </a:solidFill>
              </a:rPr>
              <a:t>with fresh air </a:t>
            </a:r>
            <a:r>
              <a:rPr lang="en-US" sz="8000" dirty="0" smtClean="0">
                <a:solidFill>
                  <a:schemeClr val="bg1"/>
                </a:solidFill>
              </a:rPr>
              <a:t>until </a:t>
            </a:r>
            <a:r>
              <a:rPr lang="en-US" sz="8000" dirty="0">
                <a:solidFill>
                  <a:schemeClr val="bg1"/>
                </a:solidFill>
              </a:rPr>
              <a:t>O2 </a:t>
            </a:r>
            <a:r>
              <a:rPr lang="en-US" sz="8000" dirty="0" smtClean="0">
                <a:solidFill>
                  <a:schemeClr val="bg1"/>
                </a:solidFill>
              </a:rPr>
              <a:t>readings are </a:t>
            </a:r>
            <a:r>
              <a:rPr lang="en-US" sz="8000" dirty="0">
                <a:solidFill>
                  <a:schemeClr val="bg1"/>
                </a:solidFill>
              </a:rPr>
              <a:t>above 20.0% and other readings are below 15 </a:t>
            </a:r>
            <a:r>
              <a:rPr lang="en-US" sz="8000" dirty="0" smtClean="0">
                <a:solidFill>
                  <a:schemeClr val="bg1"/>
                </a:solidFill>
              </a:rPr>
              <a:t>ppm before powering </a:t>
            </a:r>
            <a:r>
              <a:rPr lang="en-US" sz="8000" dirty="0">
                <a:solidFill>
                  <a:schemeClr val="bg1"/>
                </a:solidFill>
              </a:rPr>
              <a:t>off.</a:t>
            </a:r>
          </a:p>
          <a:p>
            <a:pPr marL="0" indent="-457200">
              <a:lnSpc>
                <a:spcPct val="12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-457200"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1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73110" y="180304"/>
            <a:ext cx="4314422" cy="116482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effectLst/>
              </a:rPr>
              <a:t>Analyzer design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21" y="1035973"/>
            <a:ext cx="6855988" cy="568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98047-D965-4A31-AF38-528633FEEF9A}" type="datetime1">
              <a:rPr lang="en-US" smtClean="0"/>
              <a:t>1/31/2014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2085</TotalTime>
  <Words>1023</Words>
  <Application>Microsoft Office PowerPoint</Application>
  <PresentationFormat>Custom</PresentationFormat>
  <Paragraphs>250</Paragraphs>
  <Slides>37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Slice</vt:lpstr>
      <vt:lpstr>Ecom America</vt:lpstr>
      <vt:lpstr>ECOM America Ltd.</vt:lpstr>
      <vt:lpstr>ECOM Products</vt:lpstr>
      <vt:lpstr>Peltier cooler connected to a peristaltic pump:  -Efficient gas cooling  -Automatic water removal</vt:lpstr>
      <vt:lpstr>PowerPoint Presentation</vt:lpstr>
      <vt:lpstr>ECOM vs. Competition</vt:lpstr>
      <vt:lpstr>ECOM EN2F</vt:lpstr>
      <vt:lpstr>Basic Emission Testing Procedure</vt:lpstr>
      <vt:lpstr>Analyzer design</vt:lpstr>
      <vt:lpstr>connections</vt:lpstr>
      <vt:lpstr>KEYPAD</vt:lpstr>
      <vt:lpstr>Bluetooth remote (option)</vt:lpstr>
      <vt:lpstr>DATA COLLECTION OPTIONS</vt:lpstr>
      <vt:lpstr>ANALYZER START-UP</vt:lpstr>
      <vt:lpstr>Analyzer start-up (continued)</vt:lpstr>
      <vt:lpstr>Gas analysis - choose fuel type</vt:lpstr>
      <vt:lpstr>Gas analysis – 1-min auto zero</vt:lpstr>
      <vt:lpstr>PowerPoint Presentation</vt:lpstr>
      <vt:lpstr>CO purge pump </vt:lpstr>
      <vt:lpstr>Inserting the probe</vt:lpstr>
      <vt:lpstr>Co purge pump </vt:lpstr>
      <vt:lpstr>Draft/pressure measurement</vt:lpstr>
      <vt:lpstr>PRINTing your results</vt:lpstr>
      <vt:lpstr>calculations</vt:lpstr>
      <vt:lpstr>Adjustments</vt:lpstr>
      <vt:lpstr>Units of Measure</vt:lpstr>
      <vt:lpstr>General Care &amp; Maintenance</vt:lpstr>
      <vt:lpstr>filters</vt:lpstr>
      <vt:lpstr>Accessories </vt:lpstr>
      <vt:lpstr>filters</vt:lpstr>
      <vt:lpstr>Batteries </vt:lpstr>
      <vt:lpstr>Storing the analyzer</vt:lpstr>
      <vt:lpstr>Changing printer paper</vt:lpstr>
      <vt:lpstr>Probe and sample line cleaning</vt:lpstr>
      <vt:lpstr>Calibration Mode</vt:lpstr>
      <vt:lpstr>Basic Emission Testing Procedure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Ecom uSA</dc:title>
  <dc:creator>Scott DAlfonso</dc:creator>
  <cp:lastModifiedBy>Jack Varner</cp:lastModifiedBy>
  <cp:revision>67</cp:revision>
  <dcterms:created xsi:type="dcterms:W3CDTF">2013-06-21T14:19:36Z</dcterms:created>
  <dcterms:modified xsi:type="dcterms:W3CDTF">2014-01-31T15:24:35Z</dcterms:modified>
</cp:coreProperties>
</file>